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1"/>
  </p:sldMasterIdLst>
  <p:notesMasterIdLst>
    <p:notesMasterId r:id="rId25"/>
  </p:notesMasterIdLst>
  <p:sldIdLst>
    <p:sldId id="256" r:id="rId2"/>
    <p:sldId id="288" r:id="rId3"/>
    <p:sldId id="278" r:id="rId4"/>
    <p:sldId id="263" r:id="rId5"/>
    <p:sldId id="271" r:id="rId6"/>
    <p:sldId id="266" r:id="rId7"/>
    <p:sldId id="286" r:id="rId8"/>
    <p:sldId id="287" r:id="rId9"/>
    <p:sldId id="257" r:id="rId10"/>
    <p:sldId id="290" r:id="rId11"/>
    <p:sldId id="291" r:id="rId12"/>
    <p:sldId id="294" r:id="rId13"/>
    <p:sldId id="292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77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83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513" autoAdjust="0"/>
    <p:restoredTop sz="94680" autoAdjust="0"/>
  </p:normalViewPr>
  <p:slideViewPr>
    <p:cSldViewPr snapToGrid="0"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13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EC6C8-D924-46CB-934F-45787BD1610F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9E0F2-FE33-4641-B70E-0A517C25D7B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4961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7888"/>
            <a:ext cx="9144000" cy="5610113"/>
          </a:xfrm>
          <a:prstGeom prst="rect">
            <a:avLst/>
          </a:prstGeom>
        </p:spPr>
      </p:pic>
      <p:pic>
        <p:nvPicPr>
          <p:cNvPr id="8" name="Grafik 4" descr="lights_ppt_star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37436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307516" y="387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135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94675" y="1516600"/>
            <a:ext cx="721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Проектът се осъществява с финансовата подкрепа на Оперативна програма „Региони в растеж“ 2014 - 2020 г.,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съфинансирана от Европейския съюз чрез Европейския фонд за регионално развитие.</a:t>
            </a:r>
            <a:endParaRPr lang="bg-BG" sz="800" b="1" i="1" dirty="0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7997561" y="6455937"/>
            <a:ext cx="412068" cy="432048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1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49DB-545E-46CA-A06F-217AEC04D591}" type="slidenum">
              <a:rPr kumimoji="0" lang="de-DE" sz="105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7973700" y="6440945"/>
            <a:ext cx="723703" cy="432048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</a:t>
            </a:r>
            <a:r>
              <a:rPr kumimoji="0" lang="de-DE" sz="105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de-DE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646213" y="154061"/>
            <a:ext cx="57147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 програма „Региони в растеж“ 2014 - 2020 г.</a:t>
            </a:r>
            <a:endParaRPr lang="en-US" sz="16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bg-BG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8" name="Grafik 10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65184" y="6392197"/>
            <a:ext cx="264319" cy="352425"/>
          </a:xfrm>
          <a:prstGeom prst="rect">
            <a:avLst/>
          </a:prstGeom>
        </p:spPr>
      </p:pic>
      <p:pic>
        <p:nvPicPr>
          <p:cNvPr id="4098" name="Picture 2" descr="C:\Users\Mariela\Desktop\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5" y="115995"/>
            <a:ext cx="1600282" cy="16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63" y="196211"/>
            <a:ext cx="1681843" cy="1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6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359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20653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6829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1075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7109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972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7888"/>
            <a:ext cx="9144000" cy="5610113"/>
          </a:xfrm>
          <a:prstGeom prst="rect">
            <a:avLst/>
          </a:prstGeom>
        </p:spPr>
      </p:pic>
      <p:pic>
        <p:nvPicPr>
          <p:cNvPr id="8" name="Grafik 4" descr="lights_ppt_star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3743662"/>
          </a:xfrm>
          <a:prstGeom prst="rect">
            <a:avLst/>
          </a:prstGeom>
        </p:spPr>
      </p:pic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7987401" y="6455937"/>
            <a:ext cx="412068" cy="432048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1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49DB-545E-46CA-A06F-217AEC04D591}" type="slidenum">
              <a:rPr kumimoji="0" lang="de-DE" sz="105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7973700" y="6440945"/>
            <a:ext cx="723703" cy="432048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</a:t>
            </a:r>
            <a:r>
              <a:rPr kumimoji="0" lang="de-DE" sz="105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de-DE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Grafik 10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65184" y="6392197"/>
            <a:ext cx="264319" cy="352425"/>
          </a:xfrm>
          <a:prstGeom prst="rect">
            <a:avLst/>
          </a:prstGeom>
        </p:spPr>
      </p:pic>
      <p:pic>
        <p:nvPicPr>
          <p:cNvPr id="19" name="Grafik 23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04362" y="6392197"/>
            <a:ext cx="264319" cy="3524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307516" y="387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135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894675" y="1516600"/>
            <a:ext cx="721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Проектът се осъществява с финансовата подкрепа на Оперативна програма „Региони в растеж“ 2014 - 2020 г.,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съфинансирана от Европейския съюз чрез Европейския фонд за регионално развитие.</a:t>
            </a:r>
            <a:endParaRPr lang="bg-BG" sz="800" b="1" i="1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646213" y="154061"/>
            <a:ext cx="57147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 програма „Региони в растеж“ 2014 - 2020 г.</a:t>
            </a:r>
            <a:endParaRPr lang="en-US" sz="16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bg-BG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 descr="C:\Users\Mariela\Desktop\eu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5" y="115995"/>
            <a:ext cx="1600282" cy="16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63" y="196211"/>
            <a:ext cx="1681843" cy="1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10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7888"/>
            <a:ext cx="9144000" cy="5610113"/>
          </a:xfrm>
          <a:prstGeom prst="rect">
            <a:avLst/>
          </a:prstGeom>
        </p:spPr>
      </p:pic>
      <p:pic>
        <p:nvPicPr>
          <p:cNvPr id="8" name="Grafik 4" descr="lights_ppt_star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3743662"/>
          </a:xfrm>
          <a:prstGeom prst="rect">
            <a:avLst/>
          </a:prstGeom>
        </p:spPr>
      </p:pic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7987401" y="6455937"/>
            <a:ext cx="412068" cy="432048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1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49DB-545E-46CA-A06F-217AEC04D591}" type="slidenum">
              <a:rPr kumimoji="0" lang="de-DE" sz="105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7973700" y="6440945"/>
            <a:ext cx="723703" cy="432048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</a:t>
            </a:r>
            <a:r>
              <a:rPr kumimoji="0" lang="de-DE" sz="105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de-DE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Grafik 23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04362" y="6392197"/>
            <a:ext cx="264319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07516" y="387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135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94675" y="1516600"/>
            <a:ext cx="721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Проектът се осъществява с финансовата подкрепа на Оперативна програма „Региони в растеж“ 2014 - 2020 г.,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съфинансирана от Европейския съюз чрез Европейския фонд за регионално развитие.</a:t>
            </a:r>
            <a:endParaRPr lang="bg-BG" sz="800" b="1" i="1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46213" y="154061"/>
            <a:ext cx="57147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 програма „Региони в растеж“ 2014 - 2020 г.</a:t>
            </a:r>
            <a:endParaRPr lang="en-US" sz="16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bg-BG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C:\Users\Mariela\Desktop\e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5" y="115995"/>
            <a:ext cx="1600282" cy="16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63" y="196211"/>
            <a:ext cx="1681843" cy="1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33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7888"/>
            <a:ext cx="9144000" cy="5610113"/>
          </a:xfrm>
          <a:prstGeom prst="rect">
            <a:avLst/>
          </a:prstGeom>
        </p:spPr>
      </p:pic>
      <p:pic>
        <p:nvPicPr>
          <p:cNvPr id="8" name="Grafik 4" descr="lights_ppt_star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3743662"/>
          </a:xfrm>
          <a:prstGeom prst="rect">
            <a:avLst/>
          </a:prstGeom>
        </p:spPr>
      </p:pic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8028041" y="6455937"/>
            <a:ext cx="412068" cy="432048"/>
          </a:xfrm>
          <a:prstGeom prst="rect">
            <a:avLst/>
          </a:prstGeom>
        </p:spPr>
        <p:txBody>
          <a:bodyPr anchor="t" anchorCtr="0"/>
          <a:lstStyle>
            <a:lvl1pPr algn="l">
              <a:defRPr sz="1400" b="1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E49DB-545E-46CA-A06F-217AEC04D591}" type="slidenum">
              <a:rPr kumimoji="0" lang="de-DE" sz="1050" b="1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8010659" y="6440945"/>
            <a:ext cx="723703" cy="432048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</a:t>
            </a:r>
            <a:r>
              <a:rPr kumimoji="0" lang="de-DE" sz="105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de-DE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Grafik 10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65184" y="6392197"/>
            <a:ext cx="264319" cy="352425"/>
          </a:xfrm>
          <a:prstGeom prst="rect">
            <a:avLst/>
          </a:prstGeom>
        </p:spPr>
      </p:pic>
      <p:pic>
        <p:nvPicPr>
          <p:cNvPr id="19" name="Grafik 23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04362" y="6392197"/>
            <a:ext cx="264319" cy="3524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07516" y="38727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135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94675" y="1516600"/>
            <a:ext cx="721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Проектът се осъществява с финансовата подкрепа на Оперативна програма „Региони в растеж“ 2014 - 2020 г.,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съфинансирана от Европейския съюз чрез Европейския фонд за регионално развитие.</a:t>
            </a:r>
            <a:endParaRPr lang="bg-BG" sz="800" b="1" i="1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46213" y="154061"/>
            <a:ext cx="57147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Оперативна програма „Региони в растеж“ 2014 - 2020 г.</a:t>
            </a:r>
            <a:endParaRPr lang="en-US" sz="16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ctr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bg-BG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bg-BG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C:\Users\Mariela\Desktop\eu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5" y="115995"/>
            <a:ext cx="1600282" cy="16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63" y="196211"/>
            <a:ext cx="1681843" cy="1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09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295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7550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557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7966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946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EA94-9B24-4010-A86D-7A0C54EE8725}" type="datetimeFigureOut">
              <a:rPr lang="bg-BG" smtClean="0"/>
              <a:pPr/>
              <a:t>16.8.2019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684F-1FCB-4B35-A82C-6393FDC93B5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9443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0" r:id="rId2"/>
    <p:sldLayoutId id="2147483675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/>
          <p:cNvSpPr txBox="1">
            <a:spLocks/>
          </p:cNvSpPr>
          <p:nvPr/>
        </p:nvSpPr>
        <p:spPr>
          <a:xfrm>
            <a:off x="0" y="2136681"/>
            <a:ext cx="9144000" cy="321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bg-B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de-D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24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9997">
        <p14:prism dir="r" isContent="1"/>
      </p:transition>
    </mc:Choice>
    <mc:Fallback>
      <p:transition spd="slow" advTm="39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 xmlns="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83576" y="3243789"/>
            <a:ext cx="8247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ВИДОВЕ СМР, КОИТО ЩЕ СЕ ИЗПЪЛНЯТ В СГРАДАТА </a:t>
            </a:r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ОБЩИНСКА АДМИНИСТРАЦИЯ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 ПАЗАР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76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080" y="2078471"/>
            <a:ext cx="914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Частична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покривната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изолация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2080" y="2742570"/>
            <a:ext cx="82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решетки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сутерен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приземен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етаж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080" y="3465117"/>
            <a:ext cx="847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облицовка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където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компрометирана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0" y="4107351"/>
            <a:ext cx="907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Цялостен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таваните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настилките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сградата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инсталациите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80" y="5046086"/>
            <a:ext cx="901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Цялостен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неремонтираните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помещения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настилки и облицовки;</a:t>
            </a:r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828" y="5990649"/>
            <a:ext cx="5656529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849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0" y="1979165"/>
            <a:ext cx="9224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Ревизия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почистване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старата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сградна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канализационна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инсталация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ремонт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компрометираните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участъци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0" y="3191562"/>
            <a:ext cx="7675295" cy="558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 </a:t>
            </a:r>
            <a:r>
              <a:rPr lang="bg-B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водопроводната инсталация;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0" y="37544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Демонтаж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доставка и монтаж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прозорци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PVC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стъклопакет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0" y="460818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Монтаж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проточни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бойлери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осигуряване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топла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вода;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0" y="5218791"/>
            <a:ext cx="427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 </a:t>
            </a:r>
            <a:r>
              <a:rPr lang="bg-B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ел. </a:t>
            </a:r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инсталации;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0" y="57113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Подмяна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съществуващите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осветителни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тела с нови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енергоспестяващи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4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06669" y="2400190"/>
            <a:ext cx="8062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Реализацията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 ще подкрепи Община Нови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пазар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нейната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целенасочена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политика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подобряване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условията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живот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местното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население.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0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/>
          <p:cNvSpPr txBox="1">
            <a:spLocks/>
          </p:cNvSpPr>
          <p:nvPr/>
        </p:nvSpPr>
        <p:spPr>
          <a:xfrm>
            <a:off x="0" y="2136681"/>
            <a:ext cx="9144000" cy="321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bg-B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Проект BG16RFOP001-2.001-0009  „Подобряване на енергийната ефективност в сградата на общинска администрация Нови пазар“</a:t>
            </a:r>
            <a:endParaRPr lang="de-D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24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9997">
        <p14:prism dir="r" isContent="1"/>
      </p:transition>
    </mc:Choice>
    <mc:Fallback>
      <p:transition spd="slow" advTm="39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 xmlns="">
        <p14:playEvt time="0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98" y="2015637"/>
            <a:ext cx="6022731" cy="45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6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592" y="2079381"/>
            <a:ext cx="6031523" cy="45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3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483" y="1993656"/>
            <a:ext cx="6251331" cy="46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4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214" y="2160708"/>
            <a:ext cx="5512777" cy="41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8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92" y="1916724"/>
            <a:ext cx="3178419" cy="4237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4" y="1925516"/>
            <a:ext cx="31718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96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59229" y="2118012"/>
            <a:ext cx="85254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Проекта 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финансиран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 процедура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предоставяне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безвъзмездна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финансова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помощ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BG16RFOP001-2.001 „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Енергийна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ефективност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периферните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райони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”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рамките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на Приоритетна ос 2 „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Подкрепа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за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енергийна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ефективност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опорни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центрове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периферните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райони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“ на Оперативна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програма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„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Региони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растеж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“ 2014-2020 г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.“</a:t>
            </a:r>
            <a:endParaRPr lang="bg-B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832" y="1969476"/>
            <a:ext cx="3152042" cy="4202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041" y="1969475"/>
            <a:ext cx="3152043" cy="42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6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64067" y="2089991"/>
            <a:ext cx="85936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42" y="2926685"/>
            <a:ext cx="880398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720725" lvl="0" indent="-72072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   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058" y="2089991"/>
            <a:ext cx="3114342" cy="4152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319" y="2086617"/>
            <a:ext cx="3116873" cy="41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3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5184" y="6392197"/>
            <a:ext cx="264319" cy="352425"/>
          </a:xfrm>
          <a:prstGeom prst="rect">
            <a:avLst/>
          </a:prstGeom>
        </p:spPr>
      </p:pic>
      <p:pic>
        <p:nvPicPr>
          <p:cNvPr id="3" name="Grafik 23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362" y="6392197"/>
            <a:ext cx="264319" cy="352425"/>
          </a:xfrm>
          <a:prstGeom prst="rect">
            <a:avLst/>
          </a:prstGeom>
        </p:spPr>
      </p:pic>
      <p:sp>
        <p:nvSpPr>
          <p:cNvPr id="7" name="Правоъгълник 6"/>
          <p:cNvSpPr/>
          <p:nvPr/>
        </p:nvSpPr>
        <p:spPr>
          <a:xfrm>
            <a:off x="402756" y="4422639"/>
            <a:ext cx="8188656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 </a:t>
            </a:r>
            <a:endParaRPr lang="bg-BG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490" y="1965636"/>
            <a:ext cx="6137031" cy="4602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67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48188">
        <p14:flip dir="r"/>
      </p:transition>
    </mc:Choice>
    <mc:Fallback>
      <p:transition spd="slow" advTm="48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7" y="3345873"/>
            <a:ext cx="859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spc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7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97971" y="2122713"/>
            <a:ext cx="8893629" cy="425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bg-BG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Бенефициент</a:t>
            </a:r>
            <a:r>
              <a:rPr lang="bg-BG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ОБЩИНА НОВИ ПАЗАР</a:t>
            </a:r>
          </a:p>
          <a:p>
            <a:pPr lvl="0" algn="ctr">
              <a:lnSpc>
                <a:spcPct val="125000"/>
              </a:lnSpc>
            </a:pPr>
            <a:endParaRPr lang="bg-BG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25000"/>
              </a:lnSpc>
            </a:pP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БЕЗВЪЗМЕЗДНА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 ПОМОЩ </a:t>
            </a:r>
            <a:r>
              <a:rPr lang="bg-BG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- 2  572  278,00 </a:t>
            </a:r>
            <a:r>
              <a:rPr lang="ru-RU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>
              <a:lnSpc>
                <a:spcPct val="125000"/>
              </a:lnSpc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от 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 – 2 186 436.30 </a:t>
            </a:r>
            <a:r>
              <a:rPr lang="ru-R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25000"/>
              </a:lnSpc>
            </a:pP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от </a:t>
            </a:r>
            <a:r>
              <a:rPr lang="ru-R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национално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финансиране</a:t>
            </a:r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385 841.70 </a:t>
            </a:r>
            <a:r>
              <a:rPr lang="ru-RU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>
              <a:lnSpc>
                <a:spcPct val="125000"/>
              </a:lnSpc>
            </a:pPr>
            <a:endParaRPr lang="bg-BG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Начало на проекта: 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15.09.2016 г. </a:t>
            </a:r>
            <a:r>
              <a:rPr lang="bg-BG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    </a:t>
            </a:r>
            <a:r>
              <a:rPr lang="bg-BG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Дата 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</a:t>
            </a:r>
            <a:r>
              <a:rPr lang="bg-BG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приключване: 15.01.2019 </a:t>
            </a:r>
            <a:r>
              <a:rPr lang="bg-BG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г.</a:t>
            </a:r>
            <a:endParaRPr lang="bg-BG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694267" y="2136339"/>
            <a:ext cx="8153400" cy="244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ОСНОВНА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ЦЕЛ НА ПРОЕКТА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:</a:t>
            </a:r>
          </a:p>
          <a:p>
            <a:pPr algn="just">
              <a:spcAft>
                <a:spcPts val="1125"/>
              </a:spcAft>
            </a:pP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Подобряване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енергийната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ефективност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сградата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общинска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администрация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гр.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Нови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пазар</a:t>
            </a:r>
            <a:r>
              <a:rPr lang="bg-BG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. </a:t>
            </a:r>
            <a:endParaRPr lang="bg-BG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24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677333" y="2100365"/>
            <a:ext cx="80941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СПЕЦИФИЧНИ ЦЕЛИ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Въвеждане на мерки за енергийна ефективност, като пример за добра практика на местно ниво и насърчаване на прилагането на подобни мерки, финансирани както от националния бюджет, така и от други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източници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;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endParaRPr lang="bg-B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784745" y="4666227"/>
            <a:ext cx="80521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Запазване на традиционните функции на малките градове – опорни центрове, свързани с предлагане на обществени услуги не само за своето население, но също и за населението на околните периферни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райони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;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endParaRPr lang="bg-B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8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57200" y="2399586"/>
            <a:ext cx="8250072" cy="239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Осигуряване </a:t>
            </a: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рентабилна експлоатация на обществените сгради, което да позволи устойчиво продължаване на управлението и поддръжката им, с оглед предоставяне на по-добри и допълнителни услуги на населението и по този начин допринасяне за намаляване на темпа на миграция към по - големите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градове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;</a:t>
            </a:r>
            <a:endParaRPr lang="bg-B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96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519388" y="3292192"/>
            <a:ext cx="8236424" cy="156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Осигуряване на по-добро качество на въздуха, условия за живот и работна среда в съответствие с критериите за устойчиво развитие; </a:t>
            </a:r>
            <a:endParaRPr lang="bg-B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587627" y="4907287"/>
            <a:ext cx="80999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Wingdings" pitchFamily="2" charset="2"/>
              <a:buChar char="Ø"/>
            </a:pPr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Подобряване </a:t>
            </a: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експлоатационните характеристики за удължаване на жизнения цикъл на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сградата </a:t>
            </a: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общинска администрация гр</a:t>
            </a:r>
            <a:r>
              <a:rPr lang="bg-BG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. Нови </a:t>
            </a:r>
            <a:r>
              <a:rPr lang="bg-B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пазар. </a:t>
            </a:r>
            <a:endParaRPr lang="bg-B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519388" y="1964027"/>
            <a:ext cx="8168185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Намаляване </a:t>
            </a:r>
            <a:r>
              <a:rPr lang="bg-BG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на разходите за енергия на 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     </a:t>
            </a:r>
            <a:r>
              <a:rPr lang="bg-BG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общинска администрация </a:t>
            </a:r>
            <a:r>
              <a:rPr lang="bg-BG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град Нови пазар</a:t>
            </a:r>
            <a:r>
              <a:rPr lang="en-US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;</a:t>
            </a:r>
            <a:endParaRPr lang="bg-BG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6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64067" y="2089991"/>
            <a:ext cx="85936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42" y="2711242"/>
            <a:ext cx="8803985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720725" lvl="0" indent="-72072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    1.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Инженеринг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(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работно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проектиране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строително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-   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монтажни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работи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авторски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надзор)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4067" y="2073663"/>
            <a:ext cx="57706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ОСНОВНИ ДЕЙНОСТИ </a:t>
            </a:r>
            <a:r>
              <a:rPr kumimoji="0" lang="bg-BG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ПО ПРОЕКТА: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388" y="3841336"/>
            <a:ext cx="897529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09625" lvl="0" indent="-365125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2.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Изготвяне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на оценка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съответствието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инвестиционния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 проект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602857" y="5072199"/>
            <a:ext cx="8354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Упражняване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строителен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надзор 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 descr="arrow_nex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5184" y="6392197"/>
            <a:ext cx="264319" cy="352425"/>
          </a:xfrm>
          <a:prstGeom prst="rect">
            <a:avLst/>
          </a:prstGeom>
        </p:spPr>
      </p:pic>
      <p:pic>
        <p:nvPicPr>
          <p:cNvPr id="3" name="Grafik 23" descr="arrow_back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362" y="6392197"/>
            <a:ext cx="264319" cy="35242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9798" y="2599322"/>
            <a:ext cx="555612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4. Организация </a:t>
            </a: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Courier New" pitchFamily="49" charset="0"/>
              </a:rPr>
              <a:t>и управление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402756" y="4422639"/>
            <a:ext cx="8188656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 6. Финансов одит</a:t>
            </a:r>
            <a:endParaRPr lang="bg-BG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509799" y="3502345"/>
            <a:ext cx="8255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Осигуряване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публичност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визуализация 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67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48188">
        <p14:flip dir="r"/>
      </p:transition>
    </mc:Choice>
    <mc:Fallback>
      <p:transition spd="slow" advTm="48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</TotalTime>
  <Words>529</Words>
  <Application>Microsoft Office PowerPoint</Application>
  <PresentationFormat>Презентация на цял екран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Vily</dc:creator>
  <cp:lastModifiedBy>User</cp:lastModifiedBy>
  <cp:revision>249</cp:revision>
  <dcterms:created xsi:type="dcterms:W3CDTF">2013-07-06T12:01:35Z</dcterms:created>
  <dcterms:modified xsi:type="dcterms:W3CDTF">2019-08-16T13:33:40Z</dcterms:modified>
</cp:coreProperties>
</file>