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1" r:id="rId1"/>
  </p:sldMasterIdLst>
  <p:notesMasterIdLst>
    <p:notesMasterId r:id="rId25"/>
  </p:notesMasterIdLst>
  <p:sldIdLst>
    <p:sldId id="256" r:id="rId2"/>
    <p:sldId id="288" r:id="rId3"/>
    <p:sldId id="278" r:id="rId4"/>
    <p:sldId id="263" r:id="rId5"/>
    <p:sldId id="271" r:id="rId6"/>
    <p:sldId id="266" r:id="rId7"/>
    <p:sldId id="286" r:id="rId8"/>
    <p:sldId id="287" r:id="rId9"/>
    <p:sldId id="257" r:id="rId10"/>
    <p:sldId id="290" r:id="rId11"/>
    <p:sldId id="291" r:id="rId12"/>
    <p:sldId id="294" r:id="rId13"/>
    <p:sldId id="292" r:id="rId14"/>
    <p:sldId id="296" r:id="rId15"/>
    <p:sldId id="297" r:id="rId16"/>
    <p:sldId id="298" r:id="rId17"/>
    <p:sldId id="299" r:id="rId18"/>
    <p:sldId id="300" r:id="rId19"/>
    <p:sldId id="301" r:id="rId20"/>
    <p:sldId id="302" r:id="rId21"/>
    <p:sldId id="303" r:id="rId22"/>
    <p:sldId id="304" r:id="rId23"/>
    <p:sldId id="277" r:id="rId24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683A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1513" autoAdjust="0"/>
    <p:restoredTop sz="94680" autoAdjust="0"/>
  </p:normalViewPr>
  <p:slideViewPr>
    <p:cSldViewPr snapToGrid="0">
      <p:cViewPr>
        <p:scale>
          <a:sx n="94" d="100"/>
          <a:sy n="94" d="100"/>
        </p:scale>
        <p:origin x="-2124" y="-4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3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4" d="100"/>
          <a:sy n="64" d="100"/>
        </p:scale>
        <p:origin x="-3130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4EC6C8-D924-46CB-934F-45787BD1610F}" type="datetimeFigureOut">
              <a:rPr lang="bg-BG" smtClean="0"/>
              <a:pPr/>
              <a:t>16.8.2019 г.</a:t>
            </a:fld>
            <a:endParaRPr lang="bg-B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79E0F2-FE33-4641-B70E-0A517C25D7B9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xmlns="" val="4049615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247888"/>
            <a:ext cx="9144000" cy="5610113"/>
          </a:xfrm>
          <a:prstGeom prst="rect">
            <a:avLst/>
          </a:prstGeom>
        </p:spPr>
      </p:pic>
      <p:pic>
        <p:nvPicPr>
          <p:cNvPr id="8" name="Grafik 4" descr="lights_ppt_start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-1"/>
            <a:ext cx="9144000" cy="3743662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2307516" y="387275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bg-BG" sz="1350" dirty="0"/>
          </a:p>
        </p:txBody>
      </p:sp>
      <p:sp>
        <p:nvSpPr>
          <p:cNvPr id="15" name="TextBox 14"/>
          <p:cNvSpPr txBox="1"/>
          <p:nvPr userDrawn="1"/>
        </p:nvSpPr>
        <p:spPr>
          <a:xfrm>
            <a:off x="894675" y="1516600"/>
            <a:ext cx="72177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Проектът се осъществява с финансовата подкрепа на Оперативна програма „Региони в растеж“ 2014 - 2020 г.,</a:t>
            </a:r>
          </a:p>
          <a:p>
            <a:pPr marL="0" marR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съфинансирана от Европейския съюз чрез Европейския фонд за регионално развитие.</a:t>
            </a:r>
            <a:endParaRPr lang="bg-BG" sz="800" b="1" i="1" dirty="0"/>
          </a:p>
        </p:txBody>
      </p:sp>
      <p:sp>
        <p:nvSpPr>
          <p:cNvPr id="12" name="Foliennummernplatzhalter 5"/>
          <p:cNvSpPr txBox="1">
            <a:spLocks/>
          </p:cNvSpPr>
          <p:nvPr userDrawn="1"/>
        </p:nvSpPr>
        <p:spPr>
          <a:xfrm>
            <a:off x="7997561" y="6455937"/>
            <a:ext cx="412068" cy="432048"/>
          </a:xfrm>
          <a:prstGeom prst="rect">
            <a:avLst/>
          </a:prstGeom>
        </p:spPr>
        <p:txBody>
          <a:bodyPr anchor="t" anchorCtr="0"/>
          <a:lstStyle>
            <a:lvl1pPr algn="l">
              <a:defRPr sz="1400" b="1">
                <a:solidFill>
                  <a:schemeClr val="accent5"/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FE49DB-545E-46CA-A06F-217AEC04D591}" type="slidenum">
              <a:rPr kumimoji="0" lang="de-DE" sz="1050" b="1" i="0" u="none" strike="noStrike" kern="1200" cap="none" spc="0" normalizeH="0" baseline="0" noProof="0" smtClean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1050" b="1" i="0" u="none" strike="noStrike" kern="1200" cap="none" spc="0" normalizeH="0" baseline="0" noProof="0" dirty="0">
              <a:ln>
                <a:noFill/>
              </a:ln>
              <a:solidFill>
                <a:schemeClr val="accent5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Foliennummernplatzhalter 5"/>
          <p:cNvSpPr txBox="1">
            <a:spLocks/>
          </p:cNvSpPr>
          <p:nvPr userDrawn="1"/>
        </p:nvSpPr>
        <p:spPr>
          <a:xfrm>
            <a:off x="7973700" y="6440945"/>
            <a:ext cx="723703" cy="432048"/>
          </a:xfrm>
          <a:prstGeom prst="rect">
            <a:avLst/>
          </a:prstGeom>
        </p:spPr>
        <p:txBody>
          <a:bodyPr vert="horz" lIns="68580" tIns="34290" rIns="68580" bIns="34290" rtlCol="0" anchor="t" anchorCtr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от</a:t>
            </a:r>
            <a:r>
              <a:rPr kumimoji="0" lang="de-DE" sz="105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05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15</a:t>
            </a:r>
            <a:endParaRPr kumimoji="0" lang="de-DE" sz="1050" b="1" i="0" u="none" strike="noStrike" kern="1200" cap="none" spc="0" normalizeH="0" baseline="0" noProof="0" dirty="0" smtClean="0">
              <a:ln>
                <a:noFill/>
              </a:ln>
              <a:solidFill>
                <a:schemeClr val="accent5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1646213" y="154061"/>
            <a:ext cx="5714707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/>
            <a:r>
              <a:rPr lang="ru-RU" sz="16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Оперативна програма „Региони в растеж“ 2014 - 2020 г.</a:t>
            </a:r>
            <a:endParaRPr lang="en-US" sz="16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 algn="ctr"/>
            <a:endParaRPr lang="bg-BG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ctr"/>
            <a:r>
              <a:rPr lang="bg-BG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Проект BG16RFOP001-2.001-0009  „Подобряване на енергийната ефективност в сградата на общинска администрация Нови пазар“</a:t>
            </a:r>
            <a:endParaRPr lang="bg-BG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pic>
        <p:nvPicPr>
          <p:cNvPr id="18" name="Grafik 10" descr="arrow_next.png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8765184" y="6392197"/>
            <a:ext cx="264319" cy="352425"/>
          </a:xfrm>
          <a:prstGeom prst="rect">
            <a:avLst/>
          </a:prstGeom>
        </p:spPr>
      </p:pic>
      <p:pic>
        <p:nvPicPr>
          <p:cNvPr id="4098" name="Picture 2" descr="C:\Users\Mariela\Desktop\eu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3475" y="115995"/>
            <a:ext cx="1600282" cy="1697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05663" y="196211"/>
            <a:ext cx="1681843" cy="1329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74651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5EA94-9B24-4010-A86D-7A0C54EE8725}" type="datetimeFigureOut">
              <a:rPr lang="bg-BG" smtClean="0"/>
              <a:pPr/>
              <a:t>16.8.2019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6684F-1FCB-4B35-A82C-6393FDC93B51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xmlns="" val="4235913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5EA94-9B24-4010-A86D-7A0C54EE8725}" type="datetimeFigureOut">
              <a:rPr lang="bg-BG" smtClean="0"/>
              <a:pPr/>
              <a:t>16.8.2019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6684F-1FCB-4B35-A82C-6393FDC93B51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xmlns="" val="22065341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5EA94-9B24-4010-A86D-7A0C54EE8725}" type="datetimeFigureOut">
              <a:rPr lang="bg-BG" smtClean="0"/>
              <a:pPr/>
              <a:t>16.8.2019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6684F-1FCB-4B35-A82C-6393FDC93B51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xmlns="" val="31682927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5EA94-9B24-4010-A86D-7A0C54EE8725}" type="datetimeFigureOut">
              <a:rPr lang="bg-BG" smtClean="0"/>
              <a:pPr/>
              <a:t>16.8.2019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6684F-1FCB-4B35-A82C-6393FDC93B51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xmlns="" val="28107539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5EA94-9B24-4010-A86D-7A0C54EE8725}" type="datetimeFigureOut">
              <a:rPr lang="bg-BG" smtClean="0"/>
              <a:pPr/>
              <a:t>16.8.2019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6684F-1FCB-4B35-A82C-6393FDC93B51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xmlns="" val="11710925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5EA94-9B24-4010-A86D-7A0C54EE8725}" type="datetimeFigureOut">
              <a:rPr lang="bg-BG" smtClean="0"/>
              <a:pPr/>
              <a:t>16.8.2019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6684F-1FCB-4B35-A82C-6393FDC93B51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xmlns="" val="2197207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247888"/>
            <a:ext cx="9144000" cy="5610113"/>
          </a:xfrm>
          <a:prstGeom prst="rect">
            <a:avLst/>
          </a:prstGeom>
        </p:spPr>
      </p:pic>
      <p:pic>
        <p:nvPicPr>
          <p:cNvPr id="8" name="Grafik 4" descr="lights_ppt_start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-1"/>
            <a:ext cx="9144000" cy="3743662"/>
          </a:xfrm>
          <a:prstGeom prst="rect">
            <a:avLst/>
          </a:prstGeom>
        </p:spPr>
      </p:pic>
      <p:sp>
        <p:nvSpPr>
          <p:cNvPr id="16" name="Foliennummernplatzhalter 5"/>
          <p:cNvSpPr txBox="1">
            <a:spLocks/>
          </p:cNvSpPr>
          <p:nvPr userDrawn="1"/>
        </p:nvSpPr>
        <p:spPr>
          <a:xfrm>
            <a:off x="7987401" y="6455937"/>
            <a:ext cx="412068" cy="432048"/>
          </a:xfrm>
          <a:prstGeom prst="rect">
            <a:avLst/>
          </a:prstGeom>
        </p:spPr>
        <p:txBody>
          <a:bodyPr anchor="t" anchorCtr="0"/>
          <a:lstStyle>
            <a:lvl1pPr algn="l">
              <a:defRPr sz="1400" b="1">
                <a:solidFill>
                  <a:schemeClr val="accent5"/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FE49DB-545E-46CA-A06F-217AEC04D591}" type="slidenum">
              <a:rPr kumimoji="0" lang="de-DE" sz="1050" b="1" i="0" u="none" strike="noStrike" kern="1200" cap="none" spc="0" normalizeH="0" baseline="0" noProof="0" smtClean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1050" b="1" i="0" u="none" strike="noStrike" kern="1200" cap="none" spc="0" normalizeH="0" baseline="0" noProof="0" dirty="0">
              <a:ln>
                <a:noFill/>
              </a:ln>
              <a:solidFill>
                <a:schemeClr val="accent5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Foliennummernplatzhalter 5"/>
          <p:cNvSpPr txBox="1">
            <a:spLocks/>
          </p:cNvSpPr>
          <p:nvPr userDrawn="1"/>
        </p:nvSpPr>
        <p:spPr>
          <a:xfrm>
            <a:off x="7973700" y="6440945"/>
            <a:ext cx="723703" cy="432048"/>
          </a:xfrm>
          <a:prstGeom prst="rect">
            <a:avLst/>
          </a:prstGeom>
        </p:spPr>
        <p:txBody>
          <a:bodyPr vert="horz" lIns="68580" tIns="34290" rIns="68580" bIns="34290" rtlCol="0" anchor="t" anchorCtr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от</a:t>
            </a:r>
            <a:r>
              <a:rPr kumimoji="0" lang="de-DE" sz="105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05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15</a:t>
            </a:r>
            <a:endParaRPr kumimoji="0" lang="de-DE" sz="1050" b="1" i="0" u="none" strike="noStrike" kern="1200" cap="none" spc="0" normalizeH="0" baseline="0" noProof="0" dirty="0" smtClean="0">
              <a:ln>
                <a:noFill/>
              </a:ln>
              <a:solidFill>
                <a:schemeClr val="accent5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8" name="Grafik 10" descr="arrow_next.png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8765184" y="6392197"/>
            <a:ext cx="264319" cy="352425"/>
          </a:xfrm>
          <a:prstGeom prst="rect">
            <a:avLst/>
          </a:prstGeom>
        </p:spPr>
      </p:pic>
      <p:pic>
        <p:nvPicPr>
          <p:cNvPr id="19" name="Grafik 23" descr="arrow_back.png">
            <a:hlinkClick r:id="" action="ppaction://hlinkshowjump?jump=previousslide"/>
          </p:cNvPr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7804362" y="6392197"/>
            <a:ext cx="264319" cy="352425"/>
          </a:xfrm>
          <a:prstGeom prst="rect">
            <a:avLst/>
          </a:prstGeom>
        </p:spPr>
      </p:pic>
      <p:sp>
        <p:nvSpPr>
          <p:cNvPr id="20" name="TextBox 19"/>
          <p:cNvSpPr txBox="1"/>
          <p:nvPr userDrawn="1"/>
        </p:nvSpPr>
        <p:spPr>
          <a:xfrm>
            <a:off x="2307516" y="387275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bg-BG" sz="1350" dirty="0"/>
          </a:p>
        </p:txBody>
      </p:sp>
      <p:sp>
        <p:nvSpPr>
          <p:cNvPr id="21" name="TextBox 20"/>
          <p:cNvSpPr txBox="1"/>
          <p:nvPr userDrawn="1"/>
        </p:nvSpPr>
        <p:spPr>
          <a:xfrm>
            <a:off x="894675" y="1516600"/>
            <a:ext cx="72177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Проектът се осъществява с финансовата подкрепа на Оперативна програма „Региони в растеж“ 2014 - 2020 г.,</a:t>
            </a:r>
          </a:p>
          <a:p>
            <a:pPr marL="0" marR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съфинансирана от Европейския съюз чрез Европейския фонд за регионално развитие.</a:t>
            </a:r>
            <a:endParaRPr lang="bg-BG" sz="800" b="1" i="1" dirty="0"/>
          </a:p>
        </p:txBody>
      </p:sp>
      <p:sp>
        <p:nvSpPr>
          <p:cNvPr id="22" name="Rectangle 21"/>
          <p:cNvSpPr/>
          <p:nvPr userDrawn="1"/>
        </p:nvSpPr>
        <p:spPr>
          <a:xfrm>
            <a:off x="1646213" y="154061"/>
            <a:ext cx="5714707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/>
            <a:r>
              <a:rPr lang="ru-RU" sz="16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Оперативна програма „Региони в растеж“ 2014 - 2020 г.</a:t>
            </a:r>
            <a:endParaRPr lang="en-US" sz="16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 algn="ctr"/>
            <a:endParaRPr lang="bg-BG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ctr"/>
            <a:r>
              <a:rPr lang="bg-BG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Проект BG16RFOP001-2.001-0009  „Подобряване на енергийната ефективност в сградата на общинска администрация Нови пазар“</a:t>
            </a:r>
            <a:endParaRPr lang="bg-BG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pic>
        <p:nvPicPr>
          <p:cNvPr id="25" name="Picture 2" descr="C:\Users\Mariela\Desktop\eu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3475" y="115995"/>
            <a:ext cx="1600282" cy="1697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05663" y="196211"/>
            <a:ext cx="1681843" cy="1329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261031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247888"/>
            <a:ext cx="9144000" cy="5610113"/>
          </a:xfrm>
          <a:prstGeom prst="rect">
            <a:avLst/>
          </a:prstGeom>
        </p:spPr>
      </p:pic>
      <p:pic>
        <p:nvPicPr>
          <p:cNvPr id="8" name="Grafik 4" descr="lights_ppt_start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-1"/>
            <a:ext cx="9144000" cy="3743662"/>
          </a:xfrm>
          <a:prstGeom prst="rect">
            <a:avLst/>
          </a:prstGeom>
        </p:spPr>
      </p:pic>
      <p:sp>
        <p:nvSpPr>
          <p:cNvPr id="16" name="Foliennummernplatzhalter 5"/>
          <p:cNvSpPr txBox="1">
            <a:spLocks/>
          </p:cNvSpPr>
          <p:nvPr userDrawn="1"/>
        </p:nvSpPr>
        <p:spPr>
          <a:xfrm>
            <a:off x="7987401" y="6455937"/>
            <a:ext cx="412068" cy="432048"/>
          </a:xfrm>
          <a:prstGeom prst="rect">
            <a:avLst/>
          </a:prstGeom>
        </p:spPr>
        <p:txBody>
          <a:bodyPr anchor="t" anchorCtr="0"/>
          <a:lstStyle>
            <a:lvl1pPr algn="l">
              <a:defRPr sz="1400" b="1">
                <a:solidFill>
                  <a:schemeClr val="accent5"/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FE49DB-545E-46CA-A06F-217AEC04D591}" type="slidenum">
              <a:rPr kumimoji="0" lang="de-DE" sz="1050" b="1" i="0" u="none" strike="noStrike" kern="1200" cap="none" spc="0" normalizeH="0" baseline="0" noProof="0" smtClean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1050" b="1" i="0" u="none" strike="noStrike" kern="1200" cap="none" spc="0" normalizeH="0" baseline="0" noProof="0" dirty="0">
              <a:ln>
                <a:noFill/>
              </a:ln>
              <a:solidFill>
                <a:schemeClr val="accent5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Foliennummernplatzhalter 5"/>
          <p:cNvSpPr txBox="1">
            <a:spLocks/>
          </p:cNvSpPr>
          <p:nvPr userDrawn="1"/>
        </p:nvSpPr>
        <p:spPr>
          <a:xfrm>
            <a:off x="7973700" y="6440945"/>
            <a:ext cx="723703" cy="432048"/>
          </a:xfrm>
          <a:prstGeom prst="rect">
            <a:avLst/>
          </a:prstGeom>
        </p:spPr>
        <p:txBody>
          <a:bodyPr vert="horz" lIns="68580" tIns="34290" rIns="68580" bIns="34290" rtlCol="0" anchor="t" anchorCtr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от</a:t>
            </a:r>
            <a:r>
              <a:rPr kumimoji="0" lang="de-DE" sz="105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05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15</a:t>
            </a:r>
            <a:endParaRPr kumimoji="0" lang="de-DE" sz="1050" b="1" i="0" u="none" strike="noStrike" kern="1200" cap="none" spc="0" normalizeH="0" baseline="0" noProof="0" dirty="0" smtClean="0">
              <a:ln>
                <a:noFill/>
              </a:ln>
              <a:solidFill>
                <a:schemeClr val="accent5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9" name="Grafik 23" descr="arrow_back.png">
            <a:hlinkClick r:id="" action="ppaction://hlinkshowjump?jump=previousslide"/>
          </p:cNvPr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7804362" y="6392197"/>
            <a:ext cx="264319" cy="352425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2307516" y="387275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bg-BG" sz="1350"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894675" y="1516600"/>
            <a:ext cx="72177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Проектът се осъществява с финансовата подкрепа на Оперативна програма „Региони в растеж“ 2014 - 2020 г.,</a:t>
            </a:r>
          </a:p>
          <a:p>
            <a:pPr marL="0" marR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съфинансирана от Европейския съюз чрез Европейския фонд за регионално развитие.</a:t>
            </a:r>
            <a:endParaRPr lang="bg-BG" sz="800" b="1" i="1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1646213" y="154061"/>
            <a:ext cx="5714707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/>
            <a:r>
              <a:rPr lang="ru-RU" sz="16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Оперативна програма „Региони в растеж“ 2014 - 2020 г.</a:t>
            </a:r>
            <a:endParaRPr lang="en-US" sz="16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 algn="ctr"/>
            <a:endParaRPr lang="bg-BG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ctr"/>
            <a:r>
              <a:rPr lang="bg-BG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Проект BG16RFOP001-2.001-0009  „Подобряване на енергийната ефективност в сградата на общинска администрация Нови пазар“</a:t>
            </a:r>
            <a:endParaRPr lang="bg-BG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pic>
        <p:nvPicPr>
          <p:cNvPr id="23" name="Picture 2" descr="C:\Users\Mariela\Desktop\eu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3475" y="115995"/>
            <a:ext cx="1600282" cy="1697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05663" y="196211"/>
            <a:ext cx="1681843" cy="1329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70335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247888"/>
            <a:ext cx="9144000" cy="5610113"/>
          </a:xfrm>
          <a:prstGeom prst="rect">
            <a:avLst/>
          </a:prstGeom>
        </p:spPr>
      </p:pic>
      <p:pic>
        <p:nvPicPr>
          <p:cNvPr id="8" name="Grafik 4" descr="lights_ppt_start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-1"/>
            <a:ext cx="9144000" cy="3743662"/>
          </a:xfrm>
          <a:prstGeom prst="rect">
            <a:avLst/>
          </a:prstGeom>
        </p:spPr>
      </p:pic>
      <p:sp>
        <p:nvSpPr>
          <p:cNvPr id="16" name="Foliennummernplatzhalter 5"/>
          <p:cNvSpPr txBox="1">
            <a:spLocks/>
          </p:cNvSpPr>
          <p:nvPr userDrawn="1"/>
        </p:nvSpPr>
        <p:spPr>
          <a:xfrm>
            <a:off x="8028041" y="6455937"/>
            <a:ext cx="412068" cy="432048"/>
          </a:xfrm>
          <a:prstGeom prst="rect">
            <a:avLst/>
          </a:prstGeom>
        </p:spPr>
        <p:txBody>
          <a:bodyPr anchor="t" anchorCtr="0"/>
          <a:lstStyle>
            <a:lvl1pPr algn="l">
              <a:defRPr sz="1400" b="1">
                <a:solidFill>
                  <a:schemeClr val="accent5"/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FE49DB-545E-46CA-A06F-217AEC04D591}" type="slidenum">
              <a:rPr kumimoji="0" lang="de-DE" sz="1050" b="1" i="0" u="none" strike="noStrike" kern="1200" cap="none" spc="0" normalizeH="0" baseline="0" noProof="0" smtClean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de-DE" sz="1050" b="1" i="0" u="none" strike="noStrike" kern="1200" cap="none" spc="0" normalizeH="0" baseline="0" noProof="0" dirty="0">
              <a:ln>
                <a:noFill/>
              </a:ln>
              <a:solidFill>
                <a:schemeClr val="accent5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Foliennummernplatzhalter 5"/>
          <p:cNvSpPr txBox="1">
            <a:spLocks/>
          </p:cNvSpPr>
          <p:nvPr userDrawn="1"/>
        </p:nvSpPr>
        <p:spPr>
          <a:xfrm>
            <a:off x="8010659" y="6440945"/>
            <a:ext cx="723703" cy="432048"/>
          </a:xfrm>
          <a:prstGeom prst="rect">
            <a:avLst/>
          </a:prstGeom>
        </p:spPr>
        <p:txBody>
          <a:bodyPr vert="horz" lIns="68580" tIns="34290" rIns="68580" bIns="34290" rtlCol="0" anchor="t" anchorCtr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2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от</a:t>
            </a:r>
            <a:r>
              <a:rPr kumimoji="0" lang="de-DE" sz="105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05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15</a:t>
            </a:r>
            <a:endParaRPr kumimoji="0" lang="de-DE" sz="1050" b="1" i="0" u="none" strike="noStrike" kern="1200" cap="none" spc="0" normalizeH="0" baseline="0" noProof="0" dirty="0" smtClean="0">
              <a:ln>
                <a:noFill/>
              </a:ln>
              <a:solidFill>
                <a:schemeClr val="accent5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8" name="Grafik 10" descr="arrow_next.png">
            <a:hlinkClick r:id="" action="ppaction://hlinkshowjump?jump=nextslide"/>
          </p:cNvPr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8765184" y="6392197"/>
            <a:ext cx="264319" cy="352425"/>
          </a:xfrm>
          <a:prstGeom prst="rect">
            <a:avLst/>
          </a:prstGeom>
        </p:spPr>
      </p:pic>
      <p:pic>
        <p:nvPicPr>
          <p:cNvPr id="19" name="Grafik 23" descr="arrow_back.png">
            <a:hlinkClick r:id="" action="ppaction://hlinkshowjump?jump=previousslide"/>
          </p:cNvPr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7804362" y="6392197"/>
            <a:ext cx="264319" cy="352425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2307516" y="387275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bg-BG" sz="1350"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894675" y="1516600"/>
            <a:ext cx="72177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Проектът се осъществява с финансовата подкрепа на Оперативна програма „Региони в растеж“ 2014 - 2020 г.,</a:t>
            </a:r>
          </a:p>
          <a:p>
            <a:pPr marL="0" marR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съфинансирана от Европейския съюз чрез Европейския фонд за регионално развитие.</a:t>
            </a:r>
            <a:endParaRPr lang="bg-BG" sz="800" b="1" i="1" dirty="0"/>
          </a:p>
        </p:txBody>
      </p:sp>
      <p:sp>
        <p:nvSpPr>
          <p:cNvPr id="21" name="Rectangle 20"/>
          <p:cNvSpPr/>
          <p:nvPr userDrawn="1"/>
        </p:nvSpPr>
        <p:spPr>
          <a:xfrm>
            <a:off x="1646213" y="154061"/>
            <a:ext cx="5714707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/>
            <a:r>
              <a:rPr lang="ru-RU" sz="16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Оперативна програма „Региони в растеж“ 2014 - 2020 г.</a:t>
            </a:r>
            <a:endParaRPr lang="en-US" sz="16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 algn="ctr"/>
            <a:endParaRPr lang="bg-BG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algn="ctr"/>
            <a:r>
              <a:rPr lang="bg-BG" sz="18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Проект BG16RFOP001-2.001-0009  „Подобряване на енергийната ефективност в сградата на общинска администрация Нови пазар“</a:t>
            </a:r>
            <a:endParaRPr lang="bg-BG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pic>
        <p:nvPicPr>
          <p:cNvPr id="23" name="Picture 2" descr="C:\Users\Mariela\Desktop\eu.pn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3475" y="115995"/>
            <a:ext cx="1600282" cy="1697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05663" y="196211"/>
            <a:ext cx="1681843" cy="1329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76098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5EA94-9B24-4010-A86D-7A0C54EE8725}" type="datetimeFigureOut">
              <a:rPr lang="bg-BG" smtClean="0"/>
              <a:pPr/>
              <a:t>16.8.2019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6684F-1FCB-4B35-A82C-6393FDC93B51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xmlns="" val="3929513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5EA94-9B24-4010-A86D-7A0C54EE8725}" type="datetimeFigureOut">
              <a:rPr lang="bg-BG" smtClean="0"/>
              <a:pPr/>
              <a:t>16.8.2019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6684F-1FCB-4B35-A82C-6393FDC93B51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xmlns="" val="4075502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5EA94-9B24-4010-A86D-7A0C54EE8725}" type="datetimeFigureOut">
              <a:rPr lang="bg-BG" smtClean="0"/>
              <a:pPr/>
              <a:t>16.8.2019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6684F-1FCB-4B35-A82C-6393FDC93B51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xmlns="" val="2355708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5EA94-9B24-4010-A86D-7A0C54EE8725}" type="datetimeFigureOut">
              <a:rPr lang="bg-BG" smtClean="0"/>
              <a:pPr/>
              <a:t>16.8.2019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6684F-1FCB-4B35-A82C-6393FDC93B51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xmlns="" val="4079660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5EA94-9B24-4010-A86D-7A0C54EE8725}" type="datetimeFigureOut">
              <a:rPr lang="bg-BG" smtClean="0"/>
              <a:pPr/>
              <a:t>16.8.2019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6684F-1FCB-4B35-A82C-6393FDC93B51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xmlns="" val="3194677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5EA94-9B24-4010-A86D-7A0C54EE8725}" type="datetimeFigureOut">
              <a:rPr lang="bg-BG" smtClean="0"/>
              <a:pPr/>
              <a:t>16.8.2019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36684F-1FCB-4B35-A82C-6393FDC93B51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xmlns="" val="694431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60" r:id="rId2"/>
    <p:sldLayoutId id="2147483675" r:id="rId3"/>
    <p:sldLayoutId id="2147483674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18.jpe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7"/>
          <p:cNvSpPr txBox="1">
            <a:spLocks/>
          </p:cNvSpPr>
          <p:nvPr/>
        </p:nvSpPr>
        <p:spPr>
          <a:xfrm>
            <a:off x="0" y="2136681"/>
            <a:ext cx="9144000" cy="321763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5000"/>
              </a:lnSpc>
            </a:pPr>
            <a:r>
              <a:rPr lang="bg-BG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Проект BG16RFOP001-2.001-0009  „Подобряване на енергийната ефективност в сградата на общинска администрация Нови пазар“</a:t>
            </a:r>
            <a:endParaRPr lang="de-DE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4245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Tm="39997">
        <p14:prism dir="r" isContent="1"/>
      </p:transition>
    </mc:Choice>
    <mc:Fallback>
      <p:transition spd="slow" advTm="3999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  <p:extLst mod="1">
    <p:ext uri="{E180D4A7-C9FB-4DFB-919C-405C955672EB}">
      <p14:showEvtLst xmlns:p14="http://schemas.microsoft.com/office/powerpoint/2010/main" xmlns="">
        <p14:playEvt time="0" objId="2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483576" y="3243789"/>
            <a:ext cx="82471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ВИДОВЕ СМР, КОИТО ЩЕ СЕ ИЗПЪЛНЯТ В СГРАДАТА </a:t>
            </a:r>
            <a:r>
              <a:rPr lang="ru-RU" sz="2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ОБЩИНСКА АДМИНИСТРАЦИЯ 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НОВИ ПАЗАР</a:t>
            </a:r>
            <a:endParaRPr lang="bg-BG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6760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2080" y="2078471"/>
            <a:ext cx="91419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Частична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подмяна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покривната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изолация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endParaRPr lang="bg-BG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авоъгълник 2"/>
          <p:cNvSpPr/>
          <p:nvPr/>
        </p:nvSpPr>
        <p:spPr>
          <a:xfrm>
            <a:off x="2080" y="2742570"/>
            <a:ext cx="82559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Подмяна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решетки на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сутерен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приземен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етаж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endParaRPr lang="bg-BG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авоъгълник 3"/>
          <p:cNvSpPr/>
          <p:nvPr/>
        </p:nvSpPr>
        <p:spPr>
          <a:xfrm>
            <a:off x="2080" y="3465117"/>
            <a:ext cx="84727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>
              <a:buFont typeface="Wingdings" pitchFamily="2" charset="2"/>
              <a:buChar char="ü"/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Ремонт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каменна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облицовка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където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компрометирана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endParaRPr lang="bg-BG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авоъгълник 4"/>
          <p:cNvSpPr/>
          <p:nvPr/>
        </p:nvSpPr>
        <p:spPr>
          <a:xfrm>
            <a:off x="0" y="4107351"/>
            <a:ext cx="907096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Цялостен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ремонт на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стените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таваните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настилките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сградата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в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резултат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подмяна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инсталациите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endParaRPr lang="bg-BG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авоъгълник 5"/>
          <p:cNvSpPr/>
          <p:nvPr/>
        </p:nvSpPr>
        <p:spPr>
          <a:xfrm>
            <a:off x="2080" y="5046086"/>
            <a:ext cx="90122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Цялостен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ремонт на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неремонтираните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санитарни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помещения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подмяна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настилки и облицовки;</a:t>
            </a:r>
            <a:endParaRPr lang="bg-BG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2828" y="5990649"/>
            <a:ext cx="5656529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684944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авоъгълник 2"/>
          <p:cNvSpPr/>
          <p:nvPr/>
        </p:nvSpPr>
        <p:spPr>
          <a:xfrm>
            <a:off x="0" y="1979165"/>
            <a:ext cx="9224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Ревизия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почистване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старата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сградна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канализационна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инсталация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подмяна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или ремонт на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компрометираните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участъци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endParaRPr lang="bg-BG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авоъгълник 3"/>
          <p:cNvSpPr/>
          <p:nvPr/>
        </p:nvSpPr>
        <p:spPr>
          <a:xfrm>
            <a:off x="0" y="3191562"/>
            <a:ext cx="7675295" cy="5586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bg-BG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Подмяна </a:t>
            </a:r>
            <a:r>
              <a:rPr lang="bg-BG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водопроводната инсталация; </a:t>
            </a:r>
          </a:p>
        </p:txBody>
      </p:sp>
      <p:sp>
        <p:nvSpPr>
          <p:cNvPr id="5" name="Правоъгълник 4"/>
          <p:cNvSpPr/>
          <p:nvPr/>
        </p:nvSpPr>
        <p:spPr>
          <a:xfrm>
            <a:off x="0" y="3754417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Демонтаж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доставка и монтаж на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прозорци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врати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PVC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профил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със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стъклопакет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endParaRPr lang="bg-BG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авоъгълник 5"/>
          <p:cNvSpPr/>
          <p:nvPr/>
        </p:nvSpPr>
        <p:spPr>
          <a:xfrm>
            <a:off x="0" y="4608183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Монтаж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проточни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бойлери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осигуряване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топла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вода;</a:t>
            </a:r>
            <a:endParaRPr lang="bg-BG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авоъгълник 6"/>
          <p:cNvSpPr/>
          <p:nvPr/>
        </p:nvSpPr>
        <p:spPr>
          <a:xfrm>
            <a:off x="0" y="5218791"/>
            <a:ext cx="42757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bg-BG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Подмяна </a:t>
            </a:r>
            <a:r>
              <a:rPr lang="bg-BG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ел. </a:t>
            </a:r>
            <a:r>
              <a:rPr lang="bg-BG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инсталации;</a:t>
            </a:r>
            <a:endParaRPr lang="bg-BG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авоъгълник 7"/>
          <p:cNvSpPr/>
          <p:nvPr/>
        </p:nvSpPr>
        <p:spPr>
          <a:xfrm>
            <a:off x="0" y="5711318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Подмяна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съществуващите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осветителни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тела с нови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енергоспестяващи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endParaRPr lang="bg-BG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0499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606669" y="2400190"/>
            <a:ext cx="806254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Реализацията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настоящия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проект ще подкрепи Община Нови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пазар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нейната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целенасочена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политика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към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подобряване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жизнения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стандарт и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условията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живот на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местното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население.</a:t>
            </a:r>
            <a:endParaRPr lang="bg-BG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52604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7"/>
          <p:cNvSpPr txBox="1">
            <a:spLocks/>
          </p:cNvSpPr>
          <p:nvPr/>
        </p:nvSpPr>
        <p:spPr>
          <a:xfrm>
            <a:off x="0" y="2136681"/>
            <a:ext cx="9144000" cy="321763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5000"/>
              </a:lnSpc>
            </a:pPr>
            <a:r>
              <a:rPr lang="bg-BG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Проект BG16RFOP001-2.001-0009  „Подобряване на енергийната ефективност в сградата на общинска администрация Нови пазар“</a:t>
            </a:r>
            <a:endParaRPr lang="de-DE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4245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 advTm="39997">
        <p14:prism dir="r" isContent="1"/>
      </p:transition>
    </mc:Choice>
    <mc:Fallback>
      <p:transition spd="slow" advTm="3999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  <p:extLst mod="1">
    <p:ext uri="{E180D4A7-C9FB-4DFB-919C-405C955672EB}">
      <p14:showEvtLst xmlns:p14="http://schemas.microsoft.com/office/powerpoint/2010/main" xmlns="">
        <p14:playEvt time="0" objId="2"/>
      </p14:showEvt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14498" y="2015637"/>
            <a:ext cx="6022731" cy="4517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2460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7592" y="2079381"/>
            <a:ext cx="6031523" cy="4523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623825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03483" y="1993656"/>
            <a:ext cx="6251331" cy="468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222496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11214" y="2160708"/>
            <a:ext cx="5512777" cy="4134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3380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8892" y="1916724"/>
            <a:ext cx="3178419" cy="423789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0624" y="1925516"/>
            <a:ext cx="3171825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209695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359229" y="2118012"/>
            <a:ext cx="8525463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Проекта е </a:t>
            </a:r>
            <a:r>
              <a:rPr lang="ru-RU" sz="3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финансиран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по процедура за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предоставяне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на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безвъзмездна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финансова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помощ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BG16RFOP001-2.001 „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Енергийна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ефективност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в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периферните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райони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” в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рамките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на Приоритетна ос 2 „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Подкрепа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за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енергийна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ефективност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в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опорни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центрове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в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периферните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райони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“ на Оперативна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програма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„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Региони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в </a:t>
            </a:r>
            <a:r>
              <a:rPr lang="ru-RU" sz="32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растеж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“ 2014-2020 г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.“</a:t>
            </a:r>
            <a:endParaRPr lang="bg-BG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460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7832" y="1969476"/>
            <a:ext cx="3152042" cy="420272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83041" y="1969475"/>
            <a:ext cx="3152043" cy="4202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266638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364067" y="2089991"/>
            <a:ext cx="859366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bg-BG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bg-BG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36042" y="2926685"/>
            <a:ext cx="8803985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720725" lvl="0" indent="-720725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Courier New" pitchFamily="49" charset="0"/>
              </a:rPr>
              <a:t>     </a:t>
            </a:r>
            <a:endParaRPr kumimoji="0" lang="bg-BG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7058" y="2089991"/>
            <a:ext cx="3114342" cy="41524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64319" y="2086617"/>
            <a:ext cx="3116873" cy="4155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0034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0" descr="arrow_next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65184" y="6392197"/>
            <a:ext cx="264319" cy="352425"/>
          </a:xfrm>
          <a:prstGeom prst="rect">
            <a:avLst/>
          </a:prstGeom>
        </p:spPr>
      </p:pic>
      <p:pic>
        <p:nvPicPr>
          <p:cNvPr id="3" name="Grafik 23" descr="arrow_back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04362" y="6392197"/>
            <a:ext cx="264319" cy="352425"/>
          </a:xfrm>
          <a:prstGeom prst="rect">
            <a:avLst/>
          </a:prstGeom>
        </p:spPr>
      </p:pic>
      <p:sp>
        <p:nvSpPr>
          <p:cNvPr id="7" name="Правоъгълник 6"/>
          <p:cNvSpPr/>
          <p:nvPr/>
        </p:nvSpPr>
        <p:spPr>
          <a:xfrm>
            <a:off x="402756" y="4422639"/>
            <a:ext cx="8188656" cy="523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  </a:t>
            </a:r>
            <a:endParaRPr lang="bg-BG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9490" y="1965636"/>
            <a:ext cx="6137031" cy="460277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4256765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 advTm="48188">
        <p14:flip dir="r"/>
      </p:transition>
    </mc:Choice>
    <mc:Fallback>
      <p:transition spd="slow" advTm="4818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6417" y="3345873"/>
            <a:ext cx="85932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800" b="1" spc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БЛАГОДАРЯ ЗА ВНИМАНИЕТО!</a:t>
            </a:r>
            <a:endParaRPr lang="bg-BG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47963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авоъгълник 2"/>
          <p:cNvSpPr/>
          <p:nvPr/>
        </p:nvSpPr>
        <p:spPr>
          <a:xfrm>
            <a:off x="97971" y="2122713"/>
            <a:ext cx="8893629" cy="4251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25000"/>
              </a:lnSpc>
            </a:pPr>
            <a:r>
              <a:rPr lang="bg-BG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(Body)"/>
              </a:rPr>
              <a:t>Бенефициент</a:t>
            </a:r>
            <a:r>
              <a:rPr lang="bg-BG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ОБЩИНА НОВИ ПАЗАР</a:t>
            </a:r>
          </a:p>
          <a:p>
            <a:pPr lvl="0" algn="ctr">
              <a:lnSpc>
                <a:spcPct val="125000"/>
              </a:lnSpc>
            </a:pPr>
            <a:endParaRPr lang="bg-BG" sz="16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>
              <a:lnSpc>
                <a:spcPct val="125000"/>
              </a:lnSpc>
            </a:pP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БЕЗВЪЗМЕЗДНА 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ФИНАНСОВА ПОМОЩ </a:t>
            </a:r>
            <a:r>
              <a:rPr lang="bg-BG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ПРОЕКТА - 2  572  278,00 </a:t>
            </a:r>
            <a:r>
              <a:rPr lang="ru-RU" sz="32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лв</a:t>
            </a:r>
            <a:r>
              <a:rPr lang="ru-RU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lvl="0" algn="just">
              <a:lnSpc>
                <a:spcPct val="125000"/>
              </a:lnSpc>
            </a:pPr>
            <a:r>
              <a:rPr lang="ru-RU" sz="2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от </a:t>
            </a:r>
            <a:r>
              <a:rPr lang="ru-RU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 – 2 186 436.30 </a:t>
            </a:r>
            <a:r>
              <a:rPr lang="ru-RU" sz="28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лв</a:t>
            </a:r>
            <a:r>
              <a:rPr lang="ru-RU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ru-RU" sz="28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just">
              <a:lnSpc>
                <a:spcPct val="125000"/>
              </a:lnSpc>
            </a:pPr>
            <a:r>
              <a:rPr lang="ru-RU" sz="2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от </a:t>
            </a:r>
            <a:r>
              <a:rPr lang="ru-RU" sz="28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национално</a:t>
            </a:r>
            <a:r>
              <a:rPr lang="ru-RU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финансиране</a:t>
            </a:r>
            <a:r>
              <a:rPr lang="ru-RU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385 841.70 </a:t>
            </a:r>
            <a:r>
              <a:rPr lang="ru-RU" sz="28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лв</a:t>
            </a:r>
            <a:r>
              <a:rPr lang="ru-RU" sz="28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lvl="0" algn="just">
              <a:lnSpc>
                <a:spcPct val="125000"/>
              </a:lnSpc>
            </a:pPr>
            <a:endParaRPr lang="bg-BG" sz="28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bg-BG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Начало на проекта: </a:t>
            </a:r>
            <a:r>
              <a:rPr lang="bg-BG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15.09.2016 г. </a:t>
            </a:r>
            <a:r>
              <a:rPr lang="bg-BG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     </a:t>
            </a:r>
            <a:r>
              <a:rPr lang="bg-BG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Дата </a:t>
            </a:r>
            <a:r>
              <a:rPr lang="bg-BG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на </a:t>
            </a:r>
            <a:r>
              <a:rPr lang="bg-BG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приключване: 15.01.2019 </a:t>
            </a:r>
            <a:r>
              <a:rPr lang="bg-BG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г.</a:t>
            </a:r>
            <a:endParaRPr lang="bg-BG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23825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авоъгълник 2"/>
          <p:cNvSpPr/>
          <p:nvPr/>
        </p:nvSpPr>
        <p:spPr>
          <a:xfrm>
            <a:off x="694267" y="2136339"/>
            <a:ext cx="8153400" cy="2449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125"/>
              </a:spcAft>
            </a:pP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ОСНОВНА 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ЦЕЛ НА ПРОЕКТА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:</a:t>
            </a:r>
          </a:p>
          <a:p>
            <a:pPr algn="just">
              <a:spcAft>
                <a:spcPts val="1125"/>
              </a:spcAft>
            </a:pPr>
            <a:r>
              <a:rPr lang="ru-RU" sz="3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Подобряване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на </a:t>
            </a:r>
            <a:r>
              <a:rPr lang="ru-R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енергийната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ефективност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на </a:t>
            </a:r>
            <a:r>
              <a:rPr lang="ru-R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сградата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на </a:t>
            </a:r>
            <a:r>
              <a:rPr lang="ru-R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общинска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администрация </a:t>
            </a:r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гр. </a:t>
            </a:r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Нови </a:t>
            </a:r>
            <a:r>
              <a:rPr lang="ru-RU" sz="3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пазар</a:t>
            </a:r>
            <a:r>
              <a:rPr lang="bg-BG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. </a:t>
            </a:r>
            <a:endParaRPr lang="bg-BG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22496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авоъгълник 2"/>
          <p:cNvSpPr/>
          <p:nvPr/>
        </p:nvSpPr>
        <p:spPr>
          <a:xfrm>
            <a:off x="677333" y="2100365"/>
            <a:ext cx="809413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СПЕЦИФИЧНИ ЦЕЛИ</a:t>
            </a:r>
            <a:r>
              <a:rPr lang="bg-BG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: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bg-BG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Въвеждане на мерки за енергийна ефективност, като пример за добра практика на местно ниво и насърчаване на прилагането на подобни мерки, финансирани както от националния бюджет, така и от други </a:t>
            </a:r>
            <a:r>
              <a:rPr lang="bg-BG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източници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;</a:t>
            </a:r>
            <a:r>
              <a:rPr lang="bg-BG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</a:t>
            </a:r>
            <a:endParaRPr lang="bg-BG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  <p:sp>
        <p:nvSpPr>
          <p:cNvPr id="2" name="Правоъгълник 1"/>
          <p:cNvSpPr/>
          <p:nvPr/>
        </p:nvSpPr>
        <p:spPr>
          <a:xfrm>
            <a:off x="784745" y="4666227"/>
            <a:ext cx="8052179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indent="-361950">
              <a:buFont typeface="Wingdings" pitchFamily="2" charset="2"/>
              <a:buChar char="Ø"/>
            </a:pPr>
            <a:r>
              <a:rPr lang="bg-BG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Запазване на традиционните функции на малките градове – опорни центрове, свързани с предлагане на обществени услуги не само за своето население, но също и за населението на околните периферни </a:t>
            </a:r>
            <a:r>
              <a:rPr lang="bg-BG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райони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;</a:t>
            </a:r>
            <a:r>
              <a:rPr lang="bg-BG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</a:t>
            </a:r>
            <a:endParaRPr lang="bg-BG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380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авоъгълник 2"/>
          <p:cNvSpPr/>
          <p:nvPr/>
        </p:nvSpPr>
        <p:spPr>
          <a:xfrm>
            <a:off x="457200" y="2399586"/>
            <a:ext cx="8250072" cy="2390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bg-BG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Осигуряване </a:t>
            </a:r>
            <a:r>
              <a:rPr lang="bg-BG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на рентабилна експлоатация на обществените сгради, което да позволи устойчиво продължаване на управлението и поддръжката им, с оглед предоставяне на по-добри и допълнителни услуги на населението и по този начин допринасяне за намаляване на темпа на миграция към по - големите </a:t>
            </a:r>
            <a:r>
              <a:rPr lang="bg-BG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градове</a:t>
            </a:r>
            <a:r>
              <a:rPr lang="en-US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;</a:t>
            </a:r>
            <a:endParaRPr lang="bg-BG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09695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авоъгълник 6"/>
          <p:cNvSpPr/>
          <p:nvPr/>
        </p:nvSpPr>
        <p:spPr>
          <a:xfrm>
            <a:off x="519388" y="3292192"/>
            <a:ext cx="8236424" cy="15641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bg-BG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Осигуряване на по-добро качество на въздуха, условия за живот и работна среда в съответствие с критериите за устойчиво развитие; </a:t>
            </a:r>
            <a:endParaRPr lang="bg-BG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авоъгълник 7"/>
          <p:cNvSpPr/>
          <p:nvPr/>
        </p:nvSpPr>
        <p:spPr>
          <a:xfrm>
            <a:off x="587627" y="4907287"/>
            <a:ext cx="8099946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 algn="just">
              <a:buFont typeface="Wingdings" pitchFamily="2" charset="2"/>
              <a:buChar char="Ø"/>
            </a:pPr>
            <a:r>
              <a:rPr lang="bg-BG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 </a:t>
            </a:r>
            <a:r>
              <a:rPr lang="bg-BG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Подобряване </a:t>
            </a:r>
            <a:r>
              <a:rPr lang="bg-BG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на експлоатационните характеристики за удължаване на жизнения цикъл на </a:t>
            </a:r>
            <a:r>
              <a:rPr lang="bg-BG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сградата </a:t>
            </a:r>
            <a:r>
              <a:rPr lang="bg-BG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на </a:t>
            </a:r>
            <a:r>
              <a:rPr lang="bg-BG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общинска администрация гр</a:t>
            </a:r>
            <a:r>
              <a:rPr lang="bg-BG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. Нови </a:t>
            </a:r>
            <a:r>
              <a:rPr lang="bg-BG" sz="2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</a:rPr>
              <a:t>пазар. </a:t>
            </a:r>
            <a:endParaRPr lang="bg-BG" sz="2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авоъгълник 8"/>
          <p:cNvSpPr/>
          <p:nvPr/>
        </p:nvSpPr>
        <p:spPr>
          <a:xfrm>
            <a:off x="519388" y="1964027"/>
            <a:ext cx="8168185" cy="1012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lvl="0" indent="-266700" algn="just">
              <a:lnSpc>
                <a:spcPct val="115000"/>
              </a:lnSpc>
              <a:buFont typeface="Wingdings" pitchFamily="2" charset="2"/>
              <a:buChar char="Ø"/>
            </a:pPr>
            <a:r>
              <a:rPr lang="bg-BG" sz="26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Намаляване </a:t>
            </a:r>
            <a:r>
              <a:rPr lang="bg-BG" sz="2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на разходите за енергия на </a:t>
            </a:r>
            <a:r>
              <a:rPr lang="en-US" sz="2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      </a:t>
            </a:r>
            <a:r>
              <a:rPr lang="bg-BG" sz="26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общинска администрация </a:t>
            </a:r>
            <a:r>
              <a:rPr lang="bg-BG" sz="2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град Нови пазар</a:t>
            </a:r>
            <a:r>
              <a:rPr lang="en-US" sz="2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;</a:t>
            </a:r>
            <a:endParaRPr lang="bg-BG" sz="26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66638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авоъгълник 1"/>
          <p:cNvSpPr/>
          <p:nvPr/>
        </p:nvSpPr>
        <p:spPr>
          <a:xfrm>
            <a:off x="364067" y="2089991"/>
            <a:ext cx="859366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bg-BG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bg-BG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36042" y="2711242"/>
            <a:ext cx="8803985" cy="907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720725" lvl="0" indent="-720725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Courier New" pitchFamily="49" charset="0"/>
              </a:rPr>
              <a:t>     1. </a:t>
            </a:r>
            <a:r>
              <a:rPr lang="ru-RU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Courier New" pitchFamily="49" charset="0"/>
              </a:rPr>
              <a:t>Инженеринг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Courier New" pitchFamily="49" charset="0"/>
              </a:rPr>
              <a:t>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Courier New" pitchFamily="49" charset="0"/>
              </a:rPr>
              <a:t>(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Courier New" pitchFamily="49" charset="0"/>
              </a:rPr>
              <a:t>работно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Courier New" pitchFamily="49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Courier New" pitchFamily="49" charset="0"/>
              </a:rPr>
              <a:t>проектиране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Courier New" pitchFamily="49" charset="0"/>
              </a:rPr>
              <a:t>, </a:t>
            </a:r>
            <a:r>
              <a:rPr lang="ru-RU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Courier New" pitchFamily="49" charset="0"/>
              </a:rPr>
              <a:t>строително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Courier New" pitchFamily="49" charset="0"/>
              </a:rPr>
              <a:t>-    </a:t>
            </a:r>
            <a:r>
              <a:rPr lang="ru-RU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Courier New" pitchFamily="49" charset="0"/>
              </a:rPr>
              <a:t>монтажни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Courier New" pitchFamily="49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Courier New" pitchFamily="49" charset="0"/>
              </a:rPr>
              <a:t>работи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Courier New" pitchFamily="49" charset="0"/>
              </a:rPr>
              <a:t> и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Courier New" pitchFamily="49" charset="0"/>
              </a:rPr>
              <a:t>авторски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Courier New" pitchFamily="49" charset="0"/>
              </a:rPr>
              <a:t> надзор) </a:t>
            </a:r>
            <a:endParaRPr kumimoji="0" lang="bg-BG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64067" y="2073663"/>
            <a:ext cx="5770619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bg-BG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Courier New" pitchFamily="49" charset="0"/>
              </a:rPr>
              <a:t>ОСНОВНИ ДЕЙНОСТИ </a:t>
            </a:r>
            <a:r>
              <a:rPr kumimoji="0" lang="bg-BG" sz="28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Courier New" pitchFamily="49" charset="0"/>
              </a:rPr>
              <a:t> ПО ПРОЕКТА: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150388" y="3841336"/>
            <a:ext cx="8975291" cy="907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809625" lvl="0" indent="-365125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Courier New" pitchFamily="49" charset="0"/>
              </a:rPr>
              <a:t>2. </a:t>
            </a:r>
            <a:r>
              <a:rPr lang="ru-RU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Courier New" pitchFamily="49" charset="0"/>
              </a:rPr>
              <a:t>Изготвяне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Courier New" pitchFamily="49" charset="0"/>
              </a:rPr>
              <a:t>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Courier New" pitchFamily="49" charset="0"/>
              </a:rPr>
              <a:t>на оценка на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Courier New" pitchFamily="49" charset="0"/>
              </a:rPr>
              <a:t>съответствието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Courier New" pitchFamily="49" charset="0"/>
              </a:rPr>
              <a:t> на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Courier New" pitchFamily="49" charset="0"/>
              </a:rPr>
              <a:t>инвестиционния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Courier New" pitchFamily="49" charset="0"/>
              </a:rPr>
              <a:t> проект </a:t>
            </a:r>
            <a:endParaRPr kumimoji="0" lang="bg-BG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3" name="Правоъгълник 2"/>
          <p:cNvSpPr/>
          <p:nvPr/>
        </p:nvSpPr>
        <p:spPr>
          <a:xfrm>
            <a:off x="602857" y="5072199"/>
            <a:ext cx="83548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ru-RU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Упражняване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строителен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надзор </a:t>
            </a:r>
            <a:endParaRPr lang="bg-BG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034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0" descr="arrow_next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65184" y="6392197"/>
            <a:ext cx="264319" cy="352425"/>
          </a:xfrm>
          <a:prstGeom prst="rect">
            <a:avLst/>
          </a:prstGeom>
        </p:spPr>
      </p:pic>
      <p:pic>
        <p:nvPicPr>
          <p:cNvPr id="3" name="Grafik 23" descr="arrow_back.pn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04362" y="6392197"/>
            <a:ext cx="264319" cy="352425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09798" y="2599322"/>
            <a:ext cx="5556125" cy="477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bg-BG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Courier New" pitchFamily="49" charset="0"/>
              </a:rPr>
              <a:t>4. Организация </a:t>
            </a:r>
            <a:r>
              <a:rPr lang="bg-BG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Courier New" pitchFamily="49" charset="0"/>
              </a:rPr>
              <a:t>и управление </a:t>
            </a:r>
            <a:endParaRPr kumimoji="0" lang="bg-BG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7" name="Правоъгълник 6"/>
          <p:cNvSpPr/>
          <p:nvPr/>
        </p:nvSpPr>
        <p:spPr>
          <a:xfrm>
            <a:off x="402756" y="4422639"/>
            <a:ext cx="8188656" cy="523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  6. Финансов одит</a:t>
            </a:r>
            <a:endParaRPr lang="bg-BG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авоъгълник 5"/>
          <p:cNvSpPr/>
          <p:nvPr/>
        </p:nvSpPr>
        <p:spPr>
          <a:xfrm>
            <a:off x="509799" y="3502345"/>
            <a:ext cx="82553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</a:t>
            </a:r>
            <a:r>
              <a:rPr lang="ru-RU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Осигуряване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публичност</a:t>
            </a: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визуализация </a:t>
            </a:r>
            <a:endParaRPr lang="bg-BG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4256765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 advTm="48188">
        <p14:flip dir="r"/>
      </p:transition>
    </mc:Choice>
    <mc:Fallback>
      <p:transition spd="slow" advTm="4818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2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2.4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3780</TotalTime>
  <Words>529</Words>
  <Application>Microsoft Office PowerPoint</Application>
  <PresentationFormat>Презентация на цял екран (4:3)</PresentationFormat>
  <Paragraphs>42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23</vt:i4>
      </vt:variant>
    </vt:vector>
  </HeadingPairs>
  <TitlesOfParts>
    <vt:vector size="24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Vily</dc:creator>
  <cp:lastModifiedBy>User</cp:lastModifiedBy>
  <cp:revision>249</cp:revision>
  <dcterms:created xsi:type="dcterms:W3CDTF">2013-07-06T12:01:35Z</dcterms:created>
  <dcterms:modified xsi:type="dcterms:W3CDTF">2019-08-16T13:33:40Z</dcterms:modified>
</cp:coreProperties>
</file>