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9" r:id="rId2"/>
    <p:sldId id="260" r:id="rId3"/>
    <p:sldId id="257" r:id="rId4"/>
    <p:sldId id="261" r:id="rId5"/>
    <p:sldId id="258" r:id="rId6"/>
    <p:sldId id="262" r:id="rId7"/>
    <p:sldId id="263" r:id="rId8"/>
    <p:sldId id="264" r:id="rId9"/>
    <p:sldId id="269" r:id="rId10"/>
    <p:sldId id="271" r:id="rId11"/>
    <p:sldId id="274" r:id="rId12"/>
    <p:sldId id="272" r:id="rId13"/>
    <p:sldId id="267" r:id="rId14"/>
    <p:sldId id="265" r:id="rId15"/>
    <p:sldId id="273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70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13EB54-C5CD-4132-9024-5C32805A4C2C}" type="datetimeFigureOut">
              <a:rPr lang="bg-BG" smtClean="0"/>
              <a:pPr/>
              <a:t>10.11.2021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71B3D0-2191-4E8D-A364-4FB60932CC8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760DE151-46E0-48DF-B1DD-5455CD8ED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279" y="774429"/>
            <a:ext cx="6805033" cy="4538904"/>
          </a:xfrm>
          <a:prstGeom prst="rect">
            <a:avLst/>
          </a:prstGeom>
          <a:effectLst>
            <a:softEdge rad="927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ОБЩИНА НОВИ ПАЗАР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4119"/>
            <a:ext cx="11582400" cy="2586681"/>
          </a:xfrm>
        </p:spPr>
        <p:txBody>
          <a:bodyPr>
            <a:normAutofit/>
          </a:bodyPr>
          <a:lstStyle/>
          <a:p>
            <a:r>
              <a:rPr lang="bg-BG" dirty="0"/>
              <a:t>На основание:</a:t>
            </a:r>
          </a:p>
          <a:p>
            <a:r>
              <a:rPr lang="bg-BG" dirty="0"/>
              <a:t>Чл. 15, ал.1 от Закона за общинския дълг</a:t>
            </a:r>
          </a:p>
          <a:p>
            <a:r>
              <a:rPr lang="sq-AL" dirty="0"/>
              <a:t>Наредбата за </a:t>
            </a:r>
            <a:r>
              <a:rPr lang="bg-BG" dirty="0"/>
              <a:t>условията и реда за провеждане на обществено проучване на проекти по чл. 4 и чл. 5 от ЗОД</a:t>
            </a:r>
          </a:p>
        </p:txBody>
      </p:sp>
      <p:pic>
        <p:nvPicPr>
          <p:cNvPr id="4" name="Картина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24924" y="457200"/>
            <a:ext cx="1115622" cy="14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016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245659"/>
            <a:ext cx="10515600" cy="6823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Списък на улиците и прогнозни стойности на СМР</a:t>
            </a:r>
            <a:endParaRPr lang="bg-BG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9855709"/>
              </p:ext>
            </p:extLst>
          </p:nvPr>
        </p:nvGraphicFramePr>
        <p:xfrm>
          <a:off x="517477" y="955344"/>
          <a:ext cx="10890914" cy="5607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0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5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8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61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4990"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 dirty="0">
                          <a:effectLst/>
                        </a:rPr>
                        <a:t>№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Улици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Дължина  м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Площ               м2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Тротоари площ м2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Бордюри    м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Стойност    лв.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гр. Нови пазар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"Свети Никола"  ОК 133-231-230-234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241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1446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390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74000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"Гурко" ОК 75-76-82-80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166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1245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332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79000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3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"Сливница" ОК 229-156-141-69-68-70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550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2750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1050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151000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4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"Столетов"  ОК 94-117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115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575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32000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5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ул."Цар Шишман" ОК 191-106-460-110-110д-110а-110в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305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1982,5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610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104000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6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"Мусала"  ОК 638-841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200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1100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7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"Панайот Волов"   ОК 188-199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105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577,5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210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32000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8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"Баба Тонка"  ОК 113-95-93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182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910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211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9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"Греков" ОК 875-375а373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210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1470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420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420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120000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</a:t>
                      </a:r>
                      <a:r>
                        <a:rPr lang="ru-RU" sz="1200" u="none" strike="noStrike" dirty="0" err="1">
                          <a:effectLst/>
                        </a:rPr>
                        <a:t>Кирил</a:t>
                      </a:r>
                      <a:r>
                        <a:rPr lang="ru-RU" sz="1200" u="none" strike="noStrike" dirty="0">
                          <a:effectLst/>
                        </a:rPr>
                        <a:t> и </a:t>
                      </a:r>
                      <a:r>
                        <a:rPr lang="ru-RU" sz="1200" u="none" strike="noStrike" dirty="0" err="1">
                          <a:effectLst/>
                        </a:rPr>
                        <a:t>Методий</a:t>
                      </a:r>
                      <a:r>
                        <a:rPr lang="ru-RU" sz="1200" u="none" strike="noStrike" dirty="0">
                          <a:effectLst/>
                        </a:rPr>
                        <a:t>"  ОК 217-216-224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225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1350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450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450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115000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11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"Шишман"  ОК 202-201-197-191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200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1100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ул. "Чаталджа"  ОК 45-47-48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255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1402,5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510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80000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13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</a:t>
                      </a:r>
                      <a:r>
                        <a:rPr lang="ru-RU" sz="1200" u="none" strike="noStrike" dirty="0" err="1">
                          <a:effectLst/>
                        </a:rPr>
                        <a:t>Мизия</a:t>
                      </a:r>
                      <a:r>
                        <a:rPr lang="ru-RU" sz="1200" u="none" strike="noStrike" dirty="0">
                          <a:effectLst/>
                        </a:rPr>
                        <a:t>" ОК 53-55--40-41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286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1716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572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14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</a:t>
                      </a:r>
                      <a:r>
                        <a:rPr lang="ru-RU" sz="1200" u="none" strike="noStrike" dirty="0" err="1">
                          <a:effectLst/>
                        </a:rPr>
                        <a:t>Охрид</a:t>
                      </a:r>
                      <a:r>
                        <a:rPr lang="ru-RU" sz="1200" u="none" strike="noStrike" dirty="0">
                          <a:effectLst/>
                        </a:rPr>
                        <a:t>" от ОК 46-55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115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575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32000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15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"Левски"  ОК 302-301-287-287а-205-206-187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2760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920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920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225000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16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ул. "Юри Венелин"  ОК 329-324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715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39000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17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"Ал. Константинов" ОК 323-316а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522,5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190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28000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18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"Добруджа"  ОК 398а-384а-325-326-323-324-292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384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2112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768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115000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573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19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</a:t>
                      </a:r>
                      <a:r>
                        <a:rPr lang="bg-BG" sz="1200" u="none" strike="noStrike" dirty="0" err="1">
                          <a:effectLst/>
                        </a:rPr>
                        <a:t>Вл.Заимов</a:t>
                      </a:r>
                      <a:r>
                        <a:rPr lang="bg-BG" sz="1200" u="none" strike="noStrike" dirty="0">
                          <a:effectLst/>
                        </a:rPr>
                        <a:t>" ОК 287-286а-277-273-272-270-271-338-339-340-341-342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562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5058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2248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1124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405000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20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"Стефан </a:t>
                      </a:r>
                      <a:r>
                        <a:rPr lang="ru-RU" sz="1200" u="none" strike="noStrike" dirty="0" err="1">
                          <a:effectLst/>
                        </a:rPr>
                        <a:t>Караджа</a:t>
                      </a:r>
                      <a:r>
                        <a:rPr lang="ru-RU" sz="1200" u="none" strike="noStrike" dirty="0">
                          <a:effectLst/>
                        </a:rPr>
                        <a:t>"  ОК 367-363-362-362а-354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340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2040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680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108000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21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"Филип </a:t>
                      </a:r>
                      <a:r>
                        <a:rPr lang="ru-RU" sz="1200" u="none" strike="noStrike" dirty="0" err="1">
                          <a:effectLst/>
                        </a:rPr>
                        <a:t>Тотю</a:t>
                      </a:r>
                      <a:r>
                        <a:rPr lang="ru-RU" sz="1200" u="none" strike="noStrike" dirty="0">
                          <a:effectLst/>
                        </a:rPr>
                        <a:t>"   ОК 250-261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125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625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250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35000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22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"Странджа" ОК 416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108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648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216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33000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23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"Отец </a:t>
                      </a:r>
                      <a:r>
                        <a:rPr lang="ru-RU" sz="1200" u="none" strike="noStrike" dirty="0" err="1">
                          <a:effectLst/>
                        </a:rPr>
                        <a:t>Паийсии</a:t>
                      </a:r>
                      <a:r>
                        <a:rPr lang="ru-RU" sz="1200" u="none" strike="noStrike" dirty="0">
                          <a:effectLst/>
                        </a:rPr>
                        <a:t>"  ОК 411-412-433-454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1815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98000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0573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24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ул. "Хан </a:t>
                      </a:r>
                      <a:r>
                        <a:rPr lang="ru-RU" sz="1200" u="none" strike="noStrike" dirty="0" err="1">
                          <a:effectLst/>
                        </a:rPr>
                        <a:t>Крум</a:t>
                      </a:r>
                      <a:r>
                        <a:rPr lang="ru-RU" sz="1200" u="none" strike="noStrike" dirty="0">
                          <a:effectLst/>
                        </a:rPr>
                        <a:t>"  ОК272-369-366-414-419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подмяна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на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бордюри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и </a:t>
                      </a:r>
                      <a:r>
                        <a:rPr lang="ru-RU" sz="1200" u="none" strike="noStrike" dirty="0" err="1">
                          <a:effectLst/>
                        </a:rPr>
                        <a:t>тротоари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880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7920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effectLst/>
                        </a:rPr>
                        <a:t>4400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300000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u="none" strike="noStrike" dirty="0">
                          <a:effectLst/>
                        </a:rPr>
                        <a:t>25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ул. "Дунав" ОК 286а-280а-291а-212а-210-212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475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3800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475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166000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3" marR="6953" marT="6953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833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245659"/>
            <a:ext cx="10515600" cy="682389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/>
              <a:t>снимки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D1C6596F-A48C-4844-A0EF-611DD1C6A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64" y="1204217"/>
            <a:ext cx="3914454" cy="1883831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934B9B50-6B3E-4618-B76D-15DE31CF0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47698" y="1204217"/>
            <a:ext cx="3897581" cy="1883831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45B5DC81-AD6B-4B28-8810-267F4C66C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160" y="1204217"/>
            <a:ext cx="3914454" cy="1883831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BA3C9B84-5598-42F0-9592-1262A098F8A8}"/>
              </a:ext>
            </a:extLst>
          </p:cNvPr>
          <p:cNvSpPr txBox="1"/>
          <p:nvPr/>
        </p:nvSpPr>
        <p:spPr>
          <a:xfrm>
            <a:off x="165363" y="3117996"/>
            <a:ext cx="3914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Ул. „Хан Крум“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xmlns="" id="{75FC8094-B342-4C3E-893D-984B7CADB589}"/>
              </a:ext>
            </a:extLst>
          </p:cNvPr>
          <p:cNvSpPr txBox="1"/>
          <p:nvPr/>
        </p:nvSpPr>
        <p:spPr>
          <a:xfrm>
            <a:off x="4130825" y="3088048"/>
            <a:ext cx="3914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Ул. „Мусала“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xmlns="" id="{6580E6D9-4717-4F5E-9E35-8F7445425C45}"/>
              </a:ext>
            </a:extLst>
          </p:cNvPr>
          <p:cNvSpPr txBox="1"/>
          <p:nvPr/>
        </p:nvSpPr>
        <p:spPr>
          <a:xfrm>
            <a:off x="8112183" y="3088047"/>
            <a:ext cx="3914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Ул. „Баба Тонка“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8337F4C1-CF20-4011-8489-2F5F2190D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5363" y="3493784"/>
            <a:ext cx="3897581" cy="1883831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xmlns="" id="{2F42BA90-E8EC-4306-8A0C-1BC87908D739}"/>
              </a:ext>
            </a:extLst>
          </p:cNvPr>
          <p:cNvSpPr txBox="1"/>
          <p:nvPr/>
        </p:nvSpPr>
        <p:spPr>
          <a:xfrm>
            <a:off x="148490" y="5409357"/>
            <a:ext cx="3914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Ул. „Сливница“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xmlns="" id="{3EA310A3-F6EC-4B0E-BD01-C4CF90D22307}"/>
              </a:ext>
            </a:extLst>
          </p:cNvPr>
          <p:cNvSpPr txBox="1"/>
          <p:nvPr/>
        </p:nvSpPr>
        <p:spPr>
          <a:xfrm>
            <a:off x="4152421" y="5406501"/>
            <a:ext cx="3914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Ул. „Греков“</a:t>
            </a:r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xmlns="" id="{F11838EB-2EDE-453A-B39D-0E1070BF4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47698" y="3493783"/>
            <a:ext cx="3897581" cy="1883830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xmlns="" id="{932993C2-2468-49C7-A267-C1C1DA4B98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30034" y="3493783"/>
            <a:ext cx="3897579" cy="1883830"/>
          </a:xfrm>
          <a:prstGeom prst="rect">
            <a:avLst/>
          </a:prstGeom>
        </p:spPr>
      </p:pic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xmlns="" id="{964ABBED-7970-4043-94AA-63F862E63556}"/>
              </a:ext>
            </a:extLst>
          </p:cNvPr>
          <p:cNvSpPr txBox="1"/>
          <p:nvPr/>
        </p:nvSpPr>
        <p:spPr>
          <a:xfrm>
            <a:off x="8156352" y="5406500"/>
            <a:ext cx="3914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Ул. „Чаталджа“</a:t>
            </a:r>
          </a:p>
        </p:txBody>
      </p:sp>
    </p:spTree>
    <p:extLst>
      <p:ext uri="{BB962C8B-B14F-4D97-AF65-F5344CB8AC3E}">
        <p14:creationId xmlns:p14="http://schemas.microsoft.com/office/powerpoint/2010/main" xmlns="" val="372967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Списък на улиците и прогнозни стойности на СМР</a:t>
            </a:r>
            <a:endParaRPr lang="bg-BG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6555274"/>
              </p:ext>
            </p:extLst>
          </p:nvPr>
        </p:nvGraphicFramePr>
        <p:xfrm>
          <a:off x="736979" y="1255601"/>
          <a:ext cx="10809028" cy="475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3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4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06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67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522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 dirty="0">
                          <a:effectLst/>
                        </a:rPr>
                        <a:t>№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Улици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Дължина  м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Площ               м2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Тротоари площ м2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Бордюри    м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Стойност    лв.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r" fontAlgn="b"/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с. Стан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ул. "Г. Димитров" ОК 54-55-25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320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55000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Кръстовище с мост ул."Столетов"- ул."Стара планина" ОК 50-76-77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ул. "В. Коларов" ОК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140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840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48000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с. Зайчино ореше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ул. "Девети септември" ОК 13-14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450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2700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185000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с. Енево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ул. "Г. Димитров" ОК 47-46-51-54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450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2700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185000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с. Правенци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ул. "Христо Ботев" площад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1200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68000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ул. "Цар Асен" ОК 72-71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270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1620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540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120000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с. Стоян Михайловски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 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ул. "Албена" ОК 13-11-12-10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110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660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220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38000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ул. "Осъм" ОК 10-9-2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260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1560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520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90000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Стойност на СМР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3460000,00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Строителен надзор 1.2%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41520,00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l" fontAlgn="b"/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Общо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3501520,00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931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g-BG" b="1" dirty="0"/>
              <a:t>   За реализиране на дейностите по проекта, Община Нови пазар ще осигури със свой кадрови и финансов ресурс:</a:t>
            </a:r>
          </a:p>
          <a:p>
            <a:r>
              <a:rPr lang="ru-RU" dirty="0"/>
              <a:t>Подготовка на документации по Закона за обществени поръчки и провежданена процедури за избор на изпълнители за проектиране, СМР и строителен надзор.</a:t>
            </a:r>
          </a:p>
          <a:p>
            <a:r>
              <a:rPr lang="ru-RU" dirty="0"/>
              <a:t> </a:t>
            </a:r>
            <a:r>
              <a:rPr lang="bg-BG" dirty="0"/>
              <a:t>С</a:t>
            </a:r>
            <a:r>
              <a:rPr lang="ru-RU" dirty="0"/>
              <a:t>ключване на договори с класираните изпълнители от процедурите за избор на изпълнители за проектиране, СМР и строителен надзор.</a:t>
            </a:r>
          </a:p>
          <a:p>
            <a:r>
              <a:rPr lang="ru-RU" dirty="0"/>
              <a:t>Контрол на изпълнението на договорите.</a:t>
            </a:r>
          </a:p>
          <a:p>
            <a:r>
              <a:rPr lang="ru-RU" dirty="0"/>
              <a:t> Осъществяване на  инвеститорски контрол върху </a:t>
            </a:r>
            <a:r>
              <a:rPr lang="bg-BG" dirty="0"/>
              <a:t>строителния процес.</a:t>
            </a:r>
          </a:p>
        </p:txBody>
      </p:sp>
    </p:spTree>
    <p:extLst>
      <p:ext uri="{BB962C8B-B14F-4D97-AF65-F5344CB8AC3E}">
        <p14:creationId xmlns:p14="http://schemas.microsoft.com/office/powerpoint/2010/main" xmlns="" val="319453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ОЧКВАНИ РЕЗУЛТАТИ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dirty="0">
                <a:solidFill>
                  <a:schemeClr val="tx1"/>
                </a:solidFill>
              </a:rPr>
              <a:t>С рехабилитацията на тротоари и улици ще се допринесе за: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Подобряване качеството на архитектураната среда в целевия регион чрез възстановяване на пътната настилка, бордюри и тротоари.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Подобряване на транспортния достъп и мобилността.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Повишаване инвестиционната атрактивност и подпомагане балансираното икономическо развитие на града и общината.</a:t>
            </a:r>
          </a:p>
          <a:p>
            <a:r>
              <a:rPr lang="bg-BG" dirty="0">
                <a:solidFill>
                  <a:schemeClr val="tx1"/>
                </a:solidFill>
              </a:rPr>
              <a:t>С осигуряването на достъп на хора в неравностойно положение до рехабилитираните елементи на целевия регион и техническата инфраструктура ще се допринесе за: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Създаване на условия за интегриране на групите в неравностойно положение чрез изграждането на достъпна среда</a:t>
            </a:r>
          </a:p>
          <a:p>
            <a:pPr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Активизиране и улесняване на социалните контакти чрез благоустрояване на транспортната мрежа.</a:t>
            </a:r>
          </a:p>
        </p:txBody>
      </p:sp>
    </p:spTree>
    <p:extLst>
      <p:ext uri="{BB962C8B-B14F-4D97-AF65-F5344CB8AC3E}">
        <p14:creationId xmlns:p14="http://schemas.microsoft.com/office/powerpoint/2010/main" xmlns="" val="307257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/>
              <a:t>БЛАГОДАРИМ ВИ ЗА ВНИМАНИЕТО!</a:t>
            </a:r>
          </a:p>
        </p:txBody>
      </p:sp>
      <p:pic>
        <p:nvPicPr>
          <p:cNvPr id="4" name="Картина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5762" y="2603157"/>
            <a:ext cx="2100474" cy="280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332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/>
              <a:t>Предлага за обществено обсъждане с местната общност следния проект: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g-BG" dirty="0"/>
              <a:t>ИНВЕСТИЦИОНЕН ПРОЕКТ:</a:t>
            </a:r>
            <a:br>
              <a:rPr lang="bg-BG" dirty="0"/>
            </a:br>
            <a:r>
              <a:rPr lang="bg-BG" b="1" dirty="0"/>
              <a:t>„ОСНОВЕН РЕМОНТ НА ЧАСТИ ОТ УЛИЧНАТА МРЕЖА НА ТЕРИТОРИЯТА НА ОБЩИНА НОВИ ПАЗАР“</a:t>
            </a:r>
          </a:p>
        </p:txBody>
      </p:sp>
      <p:pic>
        <p:nvPicPr>
          <p:cNvPr id="4" name="Картина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32222" y="3428999"/>
            <a:ext cx="2127555" cy="28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793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/>
              <a:t>ОБЩА СТОЙНОСТ НА ИНВЕСТИЦИОННИЯ ПРОЕКТ: </a:t>
            </a:r>
            <a:r>
              <a:rPr lang="en-US" dirty="0"/>
              <a:t/>
            </a:r>
            <a:br>
              <a:rPr lang="en-US" dirty="0"/>
            </a:br>
            <a:r>
              <a:rPr lang="bg-BG" b="1" i="1" dirty="0"/>
              <a:t>3 501 520,00</a:t>
            </a:r>
            <a:r>
              <a:rPr lang="bg-BG" dirty="0"/>
              <a:t> </a:t>
            </a:r>
            <a:r>
              <a:rPr lang="en-US" dirty="0"/>
              <a:t> </a:t>
            </a:r>
            <a:r>
              <a:rPr lang="bg-BG" dirty="0"/>
              <a:t>лева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bg-BG" b="1" dirty="0"/>
              <a:t>Очакван срок за реализация на проекта: </a:t>
            </a:r>
            <a:r>
              <a:rPr lang="bg-BG" dirty="0"/>
              <a:t>2022-2024 год.</a:t>
            </a:r>
          </a:p>
          <a:p>
            <a:pPr algn="just"/>
            <a:r>
              <a:rPr lang="bg-BG" b="1" dirty="0"/>
              <a:t>Начин на финансиране: </a:t>
            </a:r>
            <a:r>
              <a:rPr lang="bg-BG" dirty="0"/>
              <a:t>дългосрочен дълг, поет с договор за банков кредит за финансиране на инвестиционен проект;</a:t>
            </a:r>
          </a:p>
          <a:p>
            <a:pPr algn="just"/>
            <a:r>
              <a:rPr lang="bg-BG" b="1" dirty="0"/>
              <a:t>Начин на обезпечаване: </a:t>
            </a:r>
            <a:r>
              <a:rPr lang="bg-BG" dirty="0"/>
              <a:t>учредяване на </a:t>
            </a:r>
            <a:r>
              <a:rPr lang="sq-AL" dirty="0"/>
              <a:t>залог </a:t>
            </a:r>
            <a:r>
              <a:rPr lang="bg-BG" dirty="0"/>
              <a:t>за бъдещи приходи на общината, Залог </a:t>
            </a:r>
            <a:r>
              <a:rPr lang="sq-AL" dirty="0"/>
              <a:t>по реда на Закона за особените залози върху настоящи и бъдещи парични вземания, представляващи настоящи и бъдещи приходи на Община </a:t>
            </a:r>
            <a:r>
              <a:rPr lang="bg-BG" dirty="0"/>
              <a:t>Нови пазар</a:t>
            </a:r>
            <a:r>
              <a:rPr lang="sq-AL" dirty="0"/>
              <a:t>, съгласно чл.45, ал.1, т.1, букви от „а” до „ж” от Закона за публичните финанси и </a:t>
            </a:r>
            <a:r>
              <a:rPr lang="bg-BG" dirty="0"/>
              <a:t>обща изравнителна субсидия </a:t>
            </a:r>
            <a:r>
              <a:rPr lang="sq-AL" dirty="0"/>
              <a:t> на община </a:t>
            </a:r>
            <a:r>
              <a:rPr lang="bg-BG" dirty="0"/>
              <a:t>Нови пазар съгласно  </a:t>
            </a:r>
            <a:r>
              <a:rPr lang="sq-AL" dirty="0"/>
              <a:t> чл.52, ал.1,</a:t>
            </a:r>
            <a:r>
              <a:rPr lang="bg-BG" dirty="0"/>
              <a:t> т.1, б. „б” </a:t>
            </a:r>
            <a:r>
              <a:rPr lang="sq-AL" dirty="0"/>
              <a:t> от Закона за публичните финанси</a:t>
            </a:r>
            <a:r>
              <a:rPr lang="bg-BG" dirty="0"/>
              <a:t>.</a:t>
            </a:r>
          </a:p>
          <a:p>
            <a:pPr algn="ctr"/>
            <a:endParaRPr lang="bg-BG" dirty="0"/>
          </a:p>
          <a:p>
            <a:pPr algn="ctr"/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64230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Предназначение на инвестиционния проект: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Подобряване на инфраструктурата и </a:t>
            </a:r>
            <a:r>
              <a:rPr lang="bg-BG" dirty="0" err="1"/>
              <a:t>технико-икономичиските</a:t>
            </a:r>
            <a:r>
              <a:rPr lang="bg-BG" dirty="0"/>
              <a:t> и експлоатационните характеристики на  уличната мрежа в общината. </a:t>
            </a:r>
          </a:p>
          <a:p>
            <a:r>
              <a:rPr lang="bg-BG" dirty="0"/>
              <a:t>Осигуряване на достъпна архитектурна среда, създаване на комфорт и безопасност за жителите и гостите на община Нови пазар.</a:t>
            </a:r>
          </a:p>
          <a:p>
            <a:r>
              <a:rPr lang="bg-BG" dirty="0"/>
              <a:t>Повишаване инвестиционната атрактивност и подпомагане балансираното икономическо развитие на града и общината.</a:t>
            </a:r>
          </a:p>
          <a:p>
            <a:r>
              <a:rPr lang="ru-RU" dirty="0"/>
              <a:t>Повишаване на безопасността на движението. </a:t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72174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ОСНОВНА ЦЕЛ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/>
              <a:t>Основната цел на инвестиционния проект е повишаване качеството на живот, социалното включване и подобряване на състоянието на компонентите на околната среда чрез благоустрояване на физическите елементи в населените места на територията на Община Нови пазар.</a:t>
            </a:r>
          </a:p>
        </p:txBody>
      </p:sp>
    </p:spTree>
    <p:extLst>
      <p:ext uri="{BB962C8B-B14F-4D97-AF65-F5344CB8AC3E}">
        <p14:creationId xmlns:p14="http://schemas.microsoft.com/office/powerpoint/2010/main" xmlns="" val="288683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СПЕЦИФИЧНИ ЦЕЛИ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/>
              <a:t>Повишаване качеството на архитектурната среда в целевия регион, чрез възстановяване на пътната настилка, бордюри и тротоари.</a:t>
            </a:r>
          </a:p>
          <a:p>
            <a:pPr algn="just"/>
            <a:r>
              <a:rPr lang="bg-BG" dirty="0"/>
              <a:t>Подобряване на транспортния достъп и мобилността.</a:t>
            </a:r>
          </a:p>
          <a:p>
            <a:pPr algn="just"/>
            <a:r>
              <a:rPr lang="bg-BG" dirty="0"/>
              <a:t>Създаване на условия за интегриране на хората в неравностойно положение чрез изграждане на достъпна среда.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97103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ЦЕЛЕВИ ГРУПИ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bg-BG" dirty="0"/>
              <a:t>Населението на територията на Община Нови пазар, включително хора в неравностойно положение, деца, младежи, хора в работоспособна възраст, майки с деца, хора навършили пенсионна възраст и гостите на Община Нови пазар, както и дружествата осъществяващи стопанска дейност на територията на общината.</a:t>
            </a:r>
          </a:p>
          <a:p>
            <a:pPr algn="just"/>
            <a:r>
              <a:rPr lang="bg-BG" dirty="0"/>
              <a:t>Бенефициентите, които ще се възползват от резултатите от проекта в дългосрочен план са жителите, стопанския и неправителствен сектор на територията на община Нови пазар.</a:t>
            </a:r>
          </a:p>
        </p:txBody>
      </p:sp>
    </p:spTree>
    <p:extLst>
      <p:ext uri="{BB962C8B-B14F-4D97-AF65-F5344CB8AC3E}">
        <p14:creationId xmlns:p14="http://schemas.microsoft.com/office/powerpoint/2010/main" xmlns="" val="44253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ОБХВАТ НА ПРОЕКТА: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bg-BG" dirty="0"/>
              <a:t>Строително-монтажните работи  обхващат улици в гр. Нови пазар, с Стан, с. Енево, с. Зайчино ореше, с. Стоян Михайловски и с. Правенци.</a:t>
            </a:r>
          </a:p>
          <a:p>
            <a:pPr algn="just"/>
            <a:r>
              <a:rPr lang="bg-BG" dirty="0"/>
              <a:t>С проекта се предвижда да се извърши асфалтиране на уличните платна, след усилване на  конструкцията на пътя, там където е необходимо.</a:t>
            </a:r>
          </a:p>
          <a:p>
            <a:pPr algn="just"/>
            <a:r>
              <a:rPr lang="bg-BG" dirty="0"/>
              <a:t>Подмяна на капаци на съществуващите ревизионни и  дъждоприемни шахти.</a:t>
            </a:r>
          </a:p>
          <a:p>
            <a:pPr algn="just"/>
            <a:r>
              <a:rPr lang="bg-BG" dirty="0"/>
              <a:t>Подмяна на бордюри и тротоарна настилка  по улици, съобразена с осигуряване на достъпна среда.</a:t>
            </a:r>
          </a:p>
          <a:p>
            <a:pPr algn="just"/>
            <a:r>
              <a:rPr lang="bg-BG" dirty="0"/>
              <a:t>Изграждане на понижени бордюри пред входове на гаражи.</a:t>
            </a:r>
          </a:p>
          <a:p>
            <a:pPr algn="just"/>
            <a:r>
              <a:rPr lang="bg-BG" dirty="0"/>
              <a:t>Изграждане на изкуствени пътни неравности.</a:t>
            </a:r>
          </a:p>
          <a:p>
            <a:pPr algn="just"/>
            <a:r>
              <a:rPr lang="bg-BG" dirty="0"/>
              <a:t>Хоризонтална и вертикална пътна маркировка.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26700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Изготвяне на комплексен доклад за оценка на съответствието на инвестиционния проект със съществените изисквания към строежите съгласно чл. 142, ал. 5 от Закона за устройство </a:t>
            </a:r>
            <a:br>
              <a:rPr lang="ru-RU" dirty="0"/>
            </a:br>
            <a:r>
              <a:rPr lang="ru-RU" dirty="0"/>
              <a:t>на територията /ЗУТ/.</a:t>
            </a:r>
          </a:p>
          <a:p>
            <a:r>
              <a:rPr lang="ru-RU" dirty="0"/>
              <a:t>Координация и контрол на строителния процес, упражняване на строителен надзор и изготвяне на окончателен доклад до възложителя съгласно изискванията на чл. 166 и следващите от ЗУТ.</a:t>
            </a:r>
          </a:p>
          <a:p>
            <a:r>
              <a:rPr lang="ru-RU" dirty="0"/>
              <a:t>Издаване на технически паспорти, съгласно Наредба No 6/2006 г. за техническите паспорти на строежите.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57142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1131</TotalTime>
  <Words>1266</Words>
  <Application>Microsoft Office PowerPoint</Application>
  <PresentationFormat>По избор</PresentationFormat>
  <Paragraphs>368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Пътуване</vt:lpstr>
      <vt:lpstr>ОБЩИНА НОВИ ПАЗАР</vt:lpstr>
      <vt:lpstr>Предлага за обществено обсъждане с местната общност следния проект:</vt:lpstr>
      <vt:lpstr>ОБЩА СТОЙНОСТ НА ИНВЕСТИЦИОННИЯ ПРОЕКТ:  3 501 520,00  лева  </vt:lpstr>
      <vt:lpstr>Предназначение на инвестиционния проект:</vt:lpstr>
      <vt:lpstr>ОСНОВНА ЦЕЛ</vt:lpstr>
      <vt:lpstr>СПЕЦИФИЧНИ ЦЕЛИ</vt:lpstr>
      <vt:lpstr>ЦЕЛЕВИ ГРУПИ</vt:lpstr>
      <vt:lpstr>ОБХВАТ НА ПРОЕКТА:</vt:lpstr>
      <vt:lpstr> </vt:lpstr>
      <vt:lpstr>Списък на улиците и прогнозни стойности на СМР</vt:lpstr>
      <vt:lpstr>снимки</vt:lpstr>
      <vt:lpstr>Списък на улиците и прогнозни стойности на СМР</vt:lpstr>
      <vt:lpstr> </vt:lpstr>
      <vt:lpstr>ОЧКВАНИ РЕЗУЛТАТИ</vt:lpstr>
      <vt:lpstr>Слайд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ОБЩИНА НОВИ ПАЗАР</dc:title>
  <dc:creator>kaloyan</dc:creator>
  <cp:lastModifiedBy>User</cp:lastModifiedBy>
  <cp:revision>43</cp:revision>
  <dcterms:created xsi:type="dcterms:W3CDTF">2021-11-03T05:55:30Z</dcterms:created>
  <dcterms:modified xsi:type="dcterms:W3CDTF">2021-11-10T13:03:47Z</dcterms:modified>
</cp:coreProperties>
</file>